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1"/>
  </p:handoutMasterIdLst>
  <p:sldIdLst>
    <p:sldId id="257" r:id="rId3"/>
    <p:sldId id="258" r:id="rId5"/>
    <p:sldId id="263" r:id="rId6"/>
    <p:sldId id="300" r:id="rId7"/>
    <p:sldId id="301" r:id="rId8"/>
    <p:sldId id="302" r:id="rId9"/>
    <p:sldId id="303" r:id="rId10"/>
    <p:sldId id="304" r:id="rId11"/>
    <p:sldId id="305" r:id="rId12"/>
    <p:sldId id="285" r:id="rId13"/>
    <p:sldId id="286" r:id="rId14"/>
    <p:sldId id="287" r:id="rId15"/>
    <p:sldId id="288" r:id="rId16"/>
    <p:sldId id="284" r:id="rId17"/>
    <p:sldId id="283" r:id="rId18"/>
    <p:sldId id="282" r:id="rId19"/>
    <p:sldId id="281" r:id="rId20"/>
    <p:sldId id="289" r:id="rId21"/>
    <p:sldId id="290" r:id="rId22"/>
    <p:sldId id="291" r:id="rId23"/>
    <p:sldId id="292" r:id="rId24"/>
    <p:sldId id="293" r:id="rId25"/>
    <p:sldId id="294" r:id="rId26"/>
    <p:sldId id="295" r:id="rId27"/>
    <p:sldId id="296" r:id="rId28"/>
    <p:sldId id="297" r:id="rId29"/>
    <p:sldId id="298" r:id="rId30"/>
    <p:sldId id="299" r:id="rId31"/>
    <p:sldId id="279" r:id="rId32"/>
    <p:sldId id="266" r:id="rId33"/>
    <p:sldId id="265" r:id="rId34"/>
    <p:sldId id="270" r:id="rId35"/>
    <p:sldId id="272" r:id="rId36"/>
    <p:sldId id="280" r:id="rId37"/>
    <p:sldId id="267" r:id="rId38"/>
    <p:sldId id="271" r:id="rId39"/>
    <p:sldId id="268" r:id="rId40"/>
  </p:sldIdLst>
  <p:sldSz cx="12192000" cy="6858000"/>
  <p:notesSz cx="6858000" cy="9144000"/>
  <p:embeddedFontLst>
    <p:embeddedFont>
      <p:font typeface="汉仪中黑简" panose="02010609000101010101" pitchFamily="49" charset="-122"/>
      <p:regular r:id="rId45"/>
    </p:embeddedFont>
    <p:embeddedFont>
      <p:font typeface="汉仪大宋简" panose="02010600000101010101" charset="-122"/>
      <p:regular r:id="rId46"/>
    </p:embeddedFont>
    <p:embeddedFont>
      <p:font typeface="Noto Sans SC" panose="020B0200000000000000" pitchFamily="34" charset="-122"/>
      <p:regular r:id="rId47"/>
    </p:embeddedFont>
    <p:embeddedFont>
      <p:font typeface="Noto Sans SC" panose="020B0200000000000000" pitchFamily="34" charset="-120"/>
      <p:regular r:id="rId48"/>
    </p:embeddedFont>
    <p:embeddedFont>
      <p:font typeface="等线" panose="02010600030101010101" charset="-122"/>
      <p:regular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2" autoAdjust="0"/>
    <p:restoredTop sz="95244" autoAdjust="0"/>
  </p:normalViewPr>
  <p:slideViewPr>
    <p:cSldViewPr snapToGrid="0">
      <p:cViewPr>
        <p:scale>
          <a:sx n="73" d="100"/>
          <a:sy n="73" d="100"/>
        </p:scale>
        <p:origin x="518" y="35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2405"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中黑简" panose="02010609000101010101" pitchFamily="49" charset="-122"/>
        <a:ea typeface="汉仪中黑简" panose="02010609000101010101" pitchFamily="49" charset="-122"/>
        <a:cs typeface="+mn-cs"/>
      </a:defRPr>
    </a:lvl1pPr>
    <a:lvl2pPr marL="457200" algn="l" defTabSz="914400" rtl="0" eaLnBrk="1" latinLnBrk="0" hangingPunct="1">
      <a:defRPr sz="1200" kern="1200">
        <a:solidFill>
          <a:schemeClr val="tx1"/>
        </a:solidFill>
        <a:latin typeface="汉仪中黑简" panose="02010609000101010101" pitchFamily="49" charset="-122"/>
        <a:ea typeface="汉仪中黑简" panose="02010609000101010101" pitchFamily="49" charset="-122"/>
        <a:cs typeface="+mn-cs"/>
      </a:defRPr>
    </a:lvl2pPr>
    <a:lvl3pPr marL="914400" algn="l" defTabSz="914400" rtl="0" eaLnBrk="1" latinLnBrk="0" hangingPunct="1">
      <a:defRPr sz="1200" kern="1200">
        <a:solidFill>
          <a:schemeClr val="tx1"/>
        </a:solidFill>
        <a:latin typeface="汉仪中黑简" panose="02010609000101010101" pitchFamily="49" charset="-122"/>
        <a:ea typeface="汉仪中黑简" panose="02010609000101010101" pitchFamily="49" charset="-122"/>
        <a:cs typeface="+mn-cs"/>
      </a:defRPr>
    </a:lvl3pPr>
    <a:lvl4pPr marL="1371600" algn="l" defTabSz="914400" rtl="0" eaLnBrk="1" latinLnBrk="0" hangingPunct="1">
      <a:defRPr sz="1200" kern="1200">
        <a:solidFill>
          <a:schemeClr val="tx1"/>
        </a:solidFill>
        <a:latin typeface="汉仪中黑简" panose="02010609000101010101" pitchFamily="49" charset="-122"/>
        <a:ea typeface="汉仪中黑简" panose="02010609000101010101" pitchFamily="49" charset="-122"/>
        <a:cs typeface="+mn-cs"/>
      </a:defRPr>
    </a:lvl4pPr>
    <a:lvl5pPr marL="1828800" algn="l" defTabSz="914400" rtl="0" eaLnBrk="1" latinLnBrk="0" hangingPunct="1">
      <a:defRPr sz="1200" kern="1200">
        <a:solidFill>
          <a:schemeClr val="tx1"/>
        </a:solidFill>
        <a:latin typeface="汉仪中黑简" panose="02010609000101010101" pitchFamily="49" charset="-122"/>
        <a:ea typeface="汉仪中黑简" panose="0201060900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PTIST_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887686"/>
          <p:cNvPicPr>
            <a:picLocks noChangeAspect="1"/>
          </p:cNvPicPr>
          <p:nvPr userDrawn="1"/>
        </p:nvPicPr>
        <p:blipFill>
          <a:blip r:embed="rId11" cstate="print">
            <a:lum bright="6000" contrast="6000"/>
          </a:blip>
          <a:stretch>
            <a:fillRect/>
          </a:stretch>
        </p:blipFill>
        <p:spPr>
          <a:xfrm>
            <a:off x="635" y="0"/>
            <a:ext cx="12192000" cy="68567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5" Type="http://schemas.openxmlformats.org/officeDocument/2006/relationships/notesSlide" Target="../notesSlides/notesSlide13.xml"/><Relationship Id="rId14" Type="http://schemas.openxmlformats.org/officeDocument/2006/relationships/slideLayout" Target="../slideLayouts/slideLayout8.xml"/><Relationship Id="rId13" Type="http://schemas.openxmlformats.org/officeDocument/2006/relationships/image" Target="../media/image12.png"/><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tags" Target="../tags/tag6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8.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73.xml"/></Relationships>
</file>

<file path=ppt/slides/_rels/slide17.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3" Type="http://schemas.openxmlformats.org/officeDocument/2006/relationships/notesSlide" Target="../notesSlides/notesSlide17.xml"/><Relationship Id="rId12" Type="http://schemas.openxmlformats.org/officeDocument/2006/relationships/slideLayout" Target="../slideLayouts/slideLayout8.xml"/><Relationship Id="rId11" Type="http://schemas.openxmlformats.org/officeDocument/2006/relationships/tags" Target="../tags/tag82.xml"/><Relationship Id="rId10" Type="http://schemas.openxmlformats.org/officeDocument/2006/relationships/image" Target="../media/image20.png"/><Relationship Id="rId1" Type="http://schemas.openxmlformats.org/officeDocument/2006/relationships/tags" Target="../tags/tag74.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9.xml"/><Relationship Id="rId2" Type="http://schemas.openxmlformats.org/officeDocument/2006/relationships/image" Target="../media/image21.png"/><Relationship Id="rId1" Type="http://schemas.openxmlformats.org/officeDocument/2006/relationships/tags" Target="../tags/tag8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notesSlide" Target="../notesSlides/notesSlide2.xml"/><Relationship Id="rId12" Type="http://schemas.openxmlformats.org/officeDocument/2006/relationships/slideLayout" Target="../slideLayouts/slideLayout7.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9.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8.xml"/><Relationship Id="rId2" Type="http://schemas.openxmlformats.org/officeDocument/2006/relationships/image" Target="../media/image29.jpe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8.xml"/><Relationship Id="rId2" Type="http://schemas.openxmlformats.org/officeDocument/2006/relationships/tags" Target="../tags/tag88.xml"/><Relationship Id="rId1" Type="http://schemas.openxmlformats.org/officeDocument/2006/relationships/image" Target="../media/image30.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8.xml"/><Relationship Id="rId2" Type="http://schemas.openxmlformats.org/officeDocument/2006/relationships/tags" Target="../tags/tag89.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8.xml"/><Relationship Id="rId2" Type="http://schemas.openxmlformats.org/officeDocument/2006/relationships/tags" Target="../tags/tag90.xml"/><Relationship Id="rId1" Type="http://schemas.openxmlformats.org/officeDocument/2006/relationships/image" Target="../media/image32.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tags" Target="../tags/tag91.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34.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image" Target="../media/image36.png"/><Relationship Id="rId7" Type="http://schemas.openxmlformats.org/officeDocument/2006/relationships/image" Target="../media/image35.emf"/><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1" Type="http://schemas.openxmlformats.org/officeDocument/2006/relationships/notesSlide" Target="../notesSlides/notesSlide29.xml"/><Relationship Id="rId10" Type="http://schemas.openxmlformats.org/officeDocument/2006/relationships/slideLayout" Target="../slideLayouts/slideLayout8.xml"/><Relationship Id="rId1" Type="http://schemas.openxmlformats.org/officeDocument/2006/relationships/tags" Target="../tags/tag9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99.xml"/></Relationships>
</file>

<file path=ppt/slides/_rels/slide32.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0" Type="http://schemas.openxmlformats.org/officeDocument/2006/relationships/notesSlide" Target="../notesSlides/notesSlide31.xml"/><Relationship Id="rId2" Type="http://schemas.openxmlformats.org/officeDocument/2006/relationships/tags" Target="../tags/tag101.xml"/><Relationship Id="rId19" Type="http://schemas.openxmlformats.org/officeDocument/2006/relationships/slideLayout" Target="../slideLayouts/slideLayout8.xml"/><Relationship Id="rId18" Type="http://schemas.openxmlformats.org/officeDocument/2006/relationships/tags" Target="../tags/tag117.xml"/><Relationship Id="rId17" Type="http://schemas.openxmlformats.org/officeDocument/2006/relationships/tags" Target="../tags/tag116.xml"/><Relationship Id="rId16" Type="http://schemas.openxmlformats.org/officeDocument/2006/relationships/tags" Target="../tags/tag115.xml"/><Relationship Id="rId15" Type="http://schemas.openxmlformats.org/officeDocument/2006/relationships/tags" Target="../tags/tag114.xml"/><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tags" Target="../tags/tag100.xml"/></Relationships>
</file>

<file path=ppt/slides/_rels/slide33.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7" Type="http://schemas.openxmlformats.org/officeDocument/2006/relationships/notesSlide" Target="../notesSlides/notesSlide32.xml"/><Relationship Id="rId16" Type="http://schemas.openxmlformats.org/officeDocument/2006/relationships/slideLayout" Target="../slideLayouts/slideLayout8.xml"/><Relationship Id="rId15" Type="http://schemas.openxmlformats.org/officeDocument/2006/relationships/tags" Target="../tags/tag132.xml"/><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tags" Target="../tags/tag118.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34.jpe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4" Type="http://schemas.openxmlformats.org/officeDocument/2006/relationships/notesSlide" Target="../notesSlides/notesSlide34.xml"/><Relationship Id="rId13" Type="http://schemas.openxmlformats.org/officeDocument/2006/relationships/slideLayout" Target="../slideLayouts/slideLayout1.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tags" Target="../tags/tag13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5" Type="http://schemas.openxmlformats.org/officeDocument/2006/relationships/notesSlide" Target="../notesSlides/notesSlide4.xml"/><Relationship Id="rId14" Type="http://schemas.openxmlformats.org/officeDocument/2006/relationships/slideLayout" Target="../slideLayouts/slideLayout9.xml"/><Relationship Id="rId13" Type="http://schemas.openxmlformats.org/officeDocument/2006/relationships/image" Target="../media/image4.png"/><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3" Type="http://schemas.openxmlformats.org/officeDocument/2006/relationships/notesSlide" Target="../notesSlides/notesSlide5.xml"/><Relationship Id="rId12" Type="http://schemas.openxmlformats.org/officeDocument/2006/relationships/slideLayout" Target="../slideLayouts/slideLayout9.xml"/><Relationship Id="rId11" Type="http://schemas.openxmlformats.org/officeDocument/2006/relationships/image" Target="../media/image5.png"/><Relationship Id="rId10" Type="http://schemas.openxmlformats.org/officeDocument/2006/relationships/tags" Target="../tags/tag32.xml"/><Relationship Id="rId1" Type="http://schemas.openxmlformats.org/officeDocument/2006/relationships/tags" Target="../tags/tag2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9.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notesSlide" Target="../notesSlides/notesSlide7.xml"/><Relationship Id="rId17" Type="http://schemas.openxmlformats.org/officeDocument/2006/relationships/slideLayout" Target="../slideLayouts/slideLayout9.xml"/><Relationship Id="rId16" Type="http://schemas.openxmlformats.org/officeDocument/2006/relationships/image" Target="../media/image8.png"/><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3" Type="http://schemas.openxmlformats.org/officeDocument/2006/relationships/notesSlide" Target="../notesSlides/notesSlide8.xml"/><Relationship Id="rId12" Type="http://schemas.openxmlformats.org/officeDocument/2006/relationships/slideLayout" Target="../slideLayouts/slideLayout9.xml"/><Relationship Id="rId11" Type="http://schemas.openxmlformats.org/officeDocument/2006/relationships/image" Target="../media/image9.png"/><Relationship Id="rId10" Type="http://schemas.openxmlformats.org/officeDocument/2006/relationships/tags" Target="../tags/tag57.xml"/><Relationship Id="rId1" Type="http://schemas.openxmlformats.org/officeDocument/2006/relationships/tags" Target="../tags/tag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97897878"/>
          <p:cNvPicPr>
            <a:picLocks noChangeAspect="1"/>
          </p:cNvPicPr>
          <p:nvPr/>
        </p:nvPicPr>
        <p:blipFill>
          <a:blip r:embed="rId1" cstate="print">
            <a:lum bright="6000" contrast="6000"/>
          </a:blip>
          <a:stretch>
            <a:fillRect/>
          </a:stretch>
        </p:blipFill>
        <p:spPr>
          <a:xfrm>
            <a:off x="635" y="0"/>
            <a:ext cx="12192000" cy="6856730"/>
          </a:xfrm>
          <a:prstGeom prst="rect">
            <a:avLst/>
          </a:prstGeom>
        </p:spPr>
      </p:pic>
      <p:sp>
        <p:nvSpPr>
          <p:cNvPr id="19" name="文本框 18"/>
          <p:cNvSpPr txBox="1"/>
          <p:nvPr/>
        </p:nvSpPr>
        <p:spPr>
          <a:xfrm>
            <a:off x="549275" y="1952625"/>
            <a:ext cx="11595735" cy="16300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zh-CN" altLang="en-US" sz="6000" dirty="0">
                <a:solidFill>
                  <a:srgbClr val="3A4B50"/>
                </a:solidFill>
                <a:effectLst/>
                <a:uFillTx/>
                <a:latin typeface="汉仪大宋简" panose="02010600000101010101" charset="-122"/>
                <a:ea typeface="汉仪大宋简" panose="02010600000101010101" charset="-122"/>
                <a:cs typeface="+mn-ea"/>
                <a:sym typeface="+mn-lt"/>
              </a:rPr>
              <a:t>基于医疗影像的肺炎</a:t>
            </a:r>
            <a:r>
              <a:rPr lang="en-US" altLang="zh-CN" sz="6000" dirty="0">
                <a:solidFill>
                  <a:srgbClr val="3A4B50"/>
                </a:solidFill>
                <a:effectLst/>
                <a:uFillTx/>
                <a:latin typeface="汉仪大宋简" panose="02010600000101010101" charset="-122"/>
                <a:ea typeface="汉仪大宋简" panose="02010600000101010101" charset="-122"/>
                <a:cs typeface="+mn-ea"/>
                <a:sym typeface="+mn-lt"/>
              </a:rPr>
              <a:t>AI</a:t>
            </a:r>
            <a:r>
              <a:rPr lang="zh-CN" altLang="en-US" sz="6000" dirty="0">
                <a:solidFill>
                  <a:srgbClr val="3A4B50"/>
                </a:solidFill>
                <a:effectLst/>
                <a:uFillTx/>
                <a:latin typeface="汉仪大宋简" panose="02010600000101010101" charset="-122"/>
                <a:ea typeface="汉仪大宋简" panose="02010600000101010101" charset="-122"/>
                <a:cs typeface="+mn-ea"/>
                <a:sym typeface="+mn-lt"/>
              </a:rPr>
              <a:t>辅助诊断</a:t>
            </a:r>
            <a:endParaRPr lang="zh-CN" altLang="en-US" sz="6000" dirty="0">
              <a:solidFill>
                <a:srgbClr val="3A4B50"/>
              </a:solidFill>
              <a:effectLst/>
              <a:uFillTx/>
              <a:latin typeface="汉仪大宋简" panose="02010600000101010101" charset="-122"/>
              <a:ea typeface="汉仪大宋简" panose="02010600000101010101" charset="-122"/>
              <a:cs typeface="+mn-ea"/>
              <a:sym typeface="+mn-lt"/>
            </a:endParaRPr>
          </a:p>
          <a:p>
            <a:pPr algn="dist">
              <a:lnSpc>
                <a:spcPct val="100000"/>
              </a:lnSpc>
            </a:pPr>
            <a:r>
              <a:rPr lang="zh-CN" altLang="en-US" sz="4000" dirty="0">
                <a:solidFill>
                  <a:srgbClr val="3A4B50"/>
                </a:solidFill>
                <a:effectLst/>
                <a:uFillTx/>
                <a:latin typeface="汉仪大宋简" panose="02010600000101010101" charset="-122"/>
                <a:ea typeface="汉仪大宋简" panose="02010600000101010101" charset="-122"/>
                <a:cs typeface="+mn-ea"/>
                <a:sym typeface="+mn-lt"/>
              </a:rPr>
              <a:t>模型对比与非技术因素分析</a:t>
            </a:r>
            <a:r>
              <a:rPr lang="en-US" altLang="zh-CN" sz="4000" dirty="0">
                <a:solidFill>
                  <a:srgbClr val="3A4B50"/>
                </a:solidFill>
                <a:effectLst/>
                <a:uFillTx/>
                <a:latin typeface="汉仪大宋简" panose="02010600000101010101" charset="-122"/>
                <a:ea typeface="汉仪大宋简" panose="02010600000101010101" charset="-122"/>
                <a:cs typeface="+mn-ea"/>
                <a:sym typeface="+mn-lt"/>
              </a:rPr>
              <a:t>	</a:t>
            </a:r>
            <a:endParaRPr lang="en-US" altLang="zh-CN" sz="4000" dirty="0">
              <a:solidFill>
                <a:srgbClr val="3A4B50"/>
              </a:solidFill>
              <a:effectLst/>
              <a:uFillTx/>
              <a:latin typeface="汉仪大宋简" panose="02010600000101010101" charset="-122"/>
              <a:ea typeface="汉仪大宋简" panose="02010600000101010101" charset="-122"/>
              <a:cs typeface="+mn-ea"/>
              <a:sym typeface="+mn-lt"/>
            </a:endParaRPr>
          </a:p>
        </p:txBody>
      </p:sp>
      <p:sp>
        <p:nvSpPr>
          <p:cNvPr id="24" name="Text Box 13"/>
          <p:cNvSpPr txBox="1">
            <a:spLocks noChangeArrowheads="1"/>
          </p:cNvSpPr>
          <p:nvPr/>
        </p:nvSpPr>
        <p:spPr bwMode="auto">
          <a:xfrm>
            <a:off x="3416935" y="4257040"/>
            <a:ext cx="5305425" cy="276860"/>
          </a:xfrm>
          <a:prstGeom prst="rect">
            <a:avLst/>
          </a:prstGeom>
          <a:noFill/>
          <a:ln w="9525" algn="ctr">
            <a:noFill/>
            <a:miter lim="800000"/>
          </a:ln>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lnSpc>
                <a:spcPct val="150000"/>
              </a:lnSpc>
            </a:pPr>
            <a:endParaRPr kumimoji="1" lang="zh-CN" altLang="en-US" sz="1200" b="0" i="0" baseline="0" noProof="0" dirty="0">
              <a:ln>
                <a:noFill/>
              </a:ln>
              <a:solidFill>
                <a:schemeClr val="tx1">
                  <a:lumMod val="75000"/>
                  <a:lumOff val="25000"/>
                </a:schemeClr>
              </a:solidFill>
              <a:effectLst/>
              <a:uLnTx/>
              <a:uFillTx/>
              <a:latin typeface="汉仪中黑简" panose="02010609000101010101" pitchFamily="49" charset="-122"/>
              <a:ea typeface="汉仪中黑简" panose="02010609000101010101" pitchFamily="49" charset="-122"/>
              <a:cs typeface="+mn-ea"/>
              <a:sym typeface="+mn-lt"/>
            </a:endParaRPr>
          </a:p>
        </p:txBody>
      </p:sp>
      <p:sp>
        <p:nvSpPr>
          <p:cNvPr id="13" name="TextBox 2"/>
          <p:cNvSpPr txBox="1"/>
          <p:nvPr/>
        </p:nvSpPr>
        <p:spPr>
          <a:xfrm>
            <a:off x="3913505" y="3754120"/>
            <a:ext cx="436562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fontAlgn="base">
              <a:spcBef>
                <a:spcPct val="0"/>
              </a:spcBef>
              <a:spcAft>
                <a:spcPct val="0"/>
              </a:spcAft>
              <a:buFont typeface="汉仪中黑简" panose="02010609000101010101" pitchFamily="49" charset="-122"/>
              <a:buNone/>
            </a:pPr>
            <a:r>
              <a:rPr lang="zh-CN" sz="2000" spc="300" dirty="0">
                <a:solidFill>
                  <a:srgbClr val="1F3135"/>
                </a:solidFill>
                <a:latin typeface="汉仪中黑简" panose="02010609000101010101" pitchFamily="49" charset="-122"/>
                <a:ea typeface="汉仪中黑简" panose="02010609000101010101" pitchFamily="49" charset="-122"/>
                <a:cs typeface="汉仪中黑简" panose="02010609000101010101" pitchFamily="49" charset="-122"/>
              </a:rPr>
              <a:t>人工智能</a:t>
            </a:r>
            <a:endParaRPr lang="zh-CN" sz="2000" spc="300" dirty="0">
              <a:solidFill>
                <a:srgbClr val="1F3135"/>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5" name="文本框"/>
          <p:cNvSpPr txBox="1">
            <a:spLocks noChangeArrowheads="1"/>
          </p:cNvSpPr>
          <p:nvPr/>
        </p:nvSpPr>
        <p:spPr bwMode="auto">
          <a:xfrm>
            <a:off x="4415790" y="5044440"/>
            <a:ext cx="1459230" cy="310515"/>
          </a:xfrm>
          <a:prstGeom prst="rect">
            <a:avLst/>
          </a:prstGeom>
          <a:solidFill>
            <a:srgbClr val="3A4B50"/>
          </a:solidFill>
          <a:ln>
            <a:noFill/>
          </a:ln>
          <a:effectLst/>
        </p:spPr>
        <p:txBody>
          <a:bodyPr vert="horz" wrap="square" lIns="91416" tIns="45708" rIns="91416" bIns="45708"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b="0" dirty="0">
                <a:solidFill>
                  <a:schemeClr val="bg1"/>
                </a:solidFill>
                <a:latin typeface="汉仪中黑简" panose="02010609000101010101" pitchFamily="49" charset="-122"/>
                <a:ea typeface="汉仪中黑简" panose="02010609000101010101" pitchFamily="49" charset="-122"/>
                <a:cs typeface="+mn-ea"/>
                <a:sym typeface="+mn-lt"/>
              </a:rPr>
              <a:t>汇报人：</a:t>
            </a:r>
            <a:endParaRPr lang="zh-CN" altLang="en-US" sz="1400" b="0" dirty="0">
              <a:solidFill>
                <a:schemeClr val="bg1"/>
              </a:solidFill>
              <a:latin typeface="汉仪中黑简" panose="02010609000101010101" pitchFamily="49" charset="-122"/>
              <a:ea typeface="汉仪中黑简" panose="02010609000101010101" pitchFamily="49" charset="-122"/>
              <a:cs typeface="+mn-ea"/>
              <a:sym typeface="+mn-lt"/>
            </a:endParaRPr>
          </a:p>
        </p:txBody>
      </p:sp>
      <p:sp>
        <p:nvSpPr>
          <p:cNvPr id="6" name="文本框"/>
          <p:cNvSpPr txBox="1">
            <a:spLocks noChangeArrowheads="1"/>
          </p:cNvSpPr>
          <p:nvPr/>
        </p:nvSpPr>
        <p:spPr bwMode="auto">
          <a:xfrm>
            <a:off x="6309450" y="5044186"/>
            <a:ext cx="1221740" cy="310515"/>
          </a:xfrm>
          <a:prstGeom prst="rect">
            <a:avLst/>
          </a:prstGeom>
          <a:solidFill>
            <a:srgbClr val="3A4B50"/>
          </a:solidFill>
          <a:ln>
            <a:noFill/>
          </a:ln>
          <a:effectLst/>
        </p:spPr>
        <p:txBody>
          <a:bodyPr vert="horz" wrap="square" lIns="91416" tIns="45708" rIns="91416" bIns="45708"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b="0" dirty="0">
                <a:solidFill>
                  <a:schemeClr val="bg1"/>
                </a:solidFill>
                <a:latin typeface="汉仪中黑简" panose="02010609000101010101" pitchFamily="49" charset="-122"/>
                <a:ea typeface="汉仪中黑简" panose="02010609000101010101" pitchFamily="49" charset="-122"/>
                <a:cs typeface="+mn-ea"/>
                <a:sym typeface="+mn-lt"/>
              </a:rPr>
              <a:t>2025.12</a:t>
            </a:r>
            <a:endParaRPr lang="en-US" altLang="zh-CN" b="0" dirty="0">
              <a:solidFill>
                <a:schemeClr val="bg1"/>
              </a:solidFill>
              <a:latin typeface="汉仪中黑简" panose="02010609000101010101" pitchFamily="49" charset="-122"/>
              <a:ea typeface="汉仪中黑简" panose="02010609000101010101" pitchFamily="49"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97897878"/>
          <p:cNvPicPr>
            <a:picLocks noChangeAspect="1"/>
          </p:cNvPicPr>
          <p:nvPr/>
        </p:nvPicPr>
        <p:blipFill>
          <a:blip r:embed="rId1" cstate="print">
            <a:lum bright="6000" contrast="6000"/>
          </a:blip>
          <a:stretch>
            <a:fillRect/>
          </a:stretch>
        </p:blipFill>
        <p:spPr>
          <a:xfrm>
            <a:off x="0" y="1270"/>
            <a:ext cx="12192000" cy="6856730"/>
          </a:xfrm>
          <a:prstGeom prst="rect">
            <a:avLst/>
          </a:prstGeom>
        </p:spPr>
      </p:pic>
      <p:sp>
        <p:nvSpPr>
          <p:cNvPr id="13" name="TextBox 2"/>
          <p:cNvSpPr txBox="1"/>
          <p:nvPr/>
        </p:nvSpPr>
        <p:spPr>
          <a:xfrm>
            <a:off x="2740025" y="4173220"/>
            <a:ext cx="6711950" cy="7067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buFont typeface="汉仪中黑简" panose="02010609000101010101" pitchFamily="49" charset="-122"/>
              <a:buNone/>
            </a:pPr>
            <a:r>
              <a:rPr lang="zh-CN" altLang="en-US" sz="2000" spc="300" dirty="0">
                <a:solidFill>
                  <a:srgbClr val="1F3135"/>
                </a:solidFill>
                <a:latin typeface="汉仪中黑简" panose="02010609000101010101" pitchFamily="49" charset="-122"/>
                <a:ea typeface="汉仪中黑简" panose="02010609000101010101" pitchFamily="49" charset="-122"/>
                <a:cs typeface="汉仪中黑简" panose="02010609000101010101" pitchFamily="49" charset="-122"/>
              </a:rPr>
              <a:t>基于</a:t>
            </a:r>
            <a:r>
              <a:rPr lang="en-US" altLang="zh-CN" sz="2000" spc="300" dirty="0">
                <a:solidFill>
                  <a:srgbClr val="1F3135"/>
                </a:solidFill>
                <a:latin typeface="汉仪中黑简" panose="02010609000101010101" pitchFamily="49" charset="-122"/>
                <a:ea typeface="汉仪中黑简" panose="02010609000101010101" pitchFamily="49" charset="-122"/>
                <a:cs typeface="汉仪中黑简" panose="02010609000101010101" pitchFamily="49" charset="-122"/>
              </a:rPr>
              <a:t>DINO V2</a:t>
            </a:r>
            <a:r>
              <a:rPr lang="zh-CN" altLang="en-US" sz="2000" spc="300" dirty="0">
                <a:solidFill>
                  <a:srgbClr val="1F3135"/>
                </a:solidFill>
                <a:latin typeface="汉仪中黑简" panose="02010609000101010101" pitchFamily="49" charset="-122"/>
                <a:ea typeface="汉仪中黑简" panose="02010609000101010101" pitchFamily="49" charset="-122"/>
                <a:cs typeface="汉仪中黑简" panose="02010609000101010101" pitchFamily="49" charset="-122"/>
              </a:rPr>
              <a:t>模型与语义搜索的可解释自监督学习在医学图像诊断中的应用</a:t>
            </a:r>
            <a:endParaRPr lang="zh-CN" altLang="en-US" sz="2000" spc="300" dirty="0">
              <a:solidFill>
                <a:srgbClr val="1F3135"/>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8" name="文本框 7"/>
          <p:cNvSpPr txBox="1"/>
          <p:nvPr/>
        </p:nvSpPr>
        <p:spPr>
          <a:xfrm>
            <a:off x="494665" y="2136775"/>
            <a:ext cx="11202670" cy="1938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zh-CN" altLang="en-US" sz="4000" dirty="0">
                <a:solidFill>
                  <a:srgbClr val="3A4B50"/>
                </a:solidFill>
                <a:effectLst/>
                <a:uFillTx/>
                <a:latin typeface="汉仪大宋简" panose="02010600000101010101" charset="-122"/>
                <a:ea typeface="汉仪大宋简" panose="02010600000101010101" charset="-122"/>
                <a:cs typeface="+mn-ea"/>
                <a:sym typeface="+mn-lt"/>
              </a:rPr>
              <a:t>方法</a:t>
            </a:r>
            <a:r>
              <a:rPr lang="en-US" altLang="zh-CN" sz="4000" dirty="0">
                <a:solidFill>
                  <a:srgbClr val="3A4B50"/>
                </a:solidFill>
                <a:effectLst/>
                <a:uFillTx/>
                <a:latin typeface="汉仪大宋简" panose="02010600000101010101" charset="-122"/>
                <a:ea typeface="汉仪大宋简" panose="02010600000101010101" charset="-122"/>
                <a:cs typeface="+mn-ea"/>
                <a:sym typeface="+mn-lt"/>
              </a:rPr>
              <a:t>2</a:t>
            </a:r>
            <a:r>
              <a:rPr lang="zh-CN" altLang="en-US" sz="4000" dirty="0">
                <a:solidFill>
                  <a:srgbClr val="3A4B50"/>
                </a:solidFill>
                <a:effectLst/>
                <a:uFillTx/>
                <a:latin typeface="汉仪大宋简" panose="02010600000101010101" charset="-122"/>
                <a:ea typeface="汉仪大宋简" panose="02010600000101010101" charset="-122"/>
                <a:cs typeface="+mn-ea"/>
                <a:sym typeface="+mn-lt"/>
              </a:rPr>
              <a:t>：</a:t>
            </a:r>
            <a:r>
              <a:rPr lang="en-US" altLang="zh-CN" sz="4000" dirty="0">
                <a:solidFill>
                  <a:srgbClr val="3A4B50"/>
                </a:solidFill>
                <a:effectLst/>
                <a:uFillTx/>
                <a:latin typeface="汉仪大宋简" panose="02010600000101010101" charset="-122"/>
                <a:ea typeface="汉仪大宋简" panose="02010600000101010101" charset="-122"/>
                <a:cs typeface="+mn-ea"/>
                <a:sym typeface="+mn-lt"/>
              </a:rPr>
              <a:t>Explainable self-supervised learning for medical image diagnosis based on DINO V2 model and semantic search</a:t>
            </a:r>
            <a:endParaRPr lang="en-US" altLang="zh-CN" sz="4000" dirty="0">
              <a:solidFill>
                <a:srgbClr val="3A4B50"/>
              </a:solidFill>
              <a:effectLst/>
              <a:uFillTx/>
              <a:latin typeface="汉仪大宋简" panose="02010600000101010101" charset="-122"/>
              <a:ea typeface="汉仪大宋简" panose="0201060000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920115" y="1558290"/>
            <a:ext cx="4847590" cy="398780"/>
          </a:xfrm>
          <a:prstGeom prst="rect">
            <a:avLst/>
          </a:prstGeom>
          <a:noFill/>
        </p:spPr>
        <p:txBody>
          <a:bodyPr wrap="square" rtlCol="0">
            <a:spAutoFit/>
          </a:bodyPr>
          <a:lstStyle/>
          <a:p>
            <a:pPr>
              <a:defRPr/>
            </a:pPr>
            <a:r>
              <a:rPr lang="zh-CN" altLang="en-US" sz="20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诊断</a:t>
            </a:r>
            <a:r>
              <a:rPr lang="zh-CN" altLang="en-US" sz="20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背景</a:t>
            </a:r>
            <a:endParaRPr lang="zh-CN" altLang="en-US" sz="20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16" name="文本框"/>
          <p:cNvSpPr/>
          <p:nvPr/>
        </p:nvSpPr>
        <p:spPr>
          <a:xfrm>
            <a:off x="4174272" y="4003692"/>
            <a:ext cx="2003712" cy="1670265"/>
          </a:xfrm>
          <a:prstGeom prst="rect">
            <a:avLst/>
          </a:prstGeom>
        </p:spPr>
        <p:txBody>
          <a:bodyPr wrap="square">
            <a:spAutoFit/>
          </a:bodyPr>
          <a:lstStyle/>
          <a:p>
            <a:pPr lvl="0" algn="ctr">
              <a:lnSpc>
                <a:spcPct val="150000"/>
              </a:lnSpc>
              <a:defRPr/>
            </a:pPr>
            <a:r>
              <a:rPr lang="zh-CN" altLang="en-US" sz="1400" kern="0" dirty="0">
                <a:solidFill>
                  <a:prstClr val="white"/>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请您单击此处添加合适的文字，或复</a:t>
            </a:r>
            <a:endParaRPr lang="en-US" altLang="zh-CN" sz="1400" kern="0" dirty="0">
              <a:solidFill>
                <a:prstClr val="white"/>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a:p>
            <a:pPr lvl="0" algn="ctr">
              <a:lnSpc>
                <a:spcPct val="150000"/>
              </a:lnSpc>
              <a:defRPr/>
            </a:pPr>
            <a:r>
              <a:rPr lang="zh-CN" altLang="en-US" sz="1400" kern="0" dirty="0">
                <a:solidFill>
                  <a:prstClr val="white"/>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制粘贴您的文本内容加以解释说明，可调整文字属性。</a:t>
            </a:r>
            <a:endParaRPr lang="zh-CN" altLang="en-US" sz="1400" kern="0" dirty="0">
              <a:solidFill>
                <a:prstClr val="white"/>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5" name="TextBox 2"/>
          <p:cNvSpPr txBox="1"/>
          <p:nvPr/>
        </p:nvSpPr>
        <p:spPr>
          <a:xfrm>
            <a:off x="4436745" y="227330"/>
            <a:ext cx="3467735" cy="398780"/>
          </a:xfrm>
          <a:prstGeom prst="rect">
            <a:avLst/>
          </a:prstGeom>
          <a:noFill/>
        </p:spPr>
        <p:txBody>
          <a:bodyPr wrap="square" rtlCol="0">
            <a:spAutoFit/>
          </a:bodyPr>
          <a:lstStyle/>
          <a:p>
            <a:pPr algn="ctr" fontAlgn="base">
              <a:spcBef>
                <a:spcPct val="0"/>
              </a:spcBef>
              <a:spcAft>
                <a:spcPct val="0"/>
              </a:spcAft>
              <a:buFont typeface="汉仪中黑简" panose="02010609000101010101" pitchFamily="49" charset="-122"/>
              <a:buNone/>
            </a:pP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背景与</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问题</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3" name="直接连接符 2"/>
          <p:cNvCxnSpPr>
            <a:stCxn id="5"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sp>
        <p:nvSpPr>
          <p:cNvPr id="35" name="任意多边形"/>
          <p:cNvSpPr>
            <a:spLocks noChangeAspect="1"/>
          </p:cNvSpPr>
          <p:nvPr/>
        </p:nvSpPr>
        <p:spPr bwMode="auto">
          <a:xfrm>
            <a:off x="2121575" y="3335683"/>
            <a:ext cx="441179" cy="576076"/>
          </a:xfrm>
          <a:custGeom>
            <a:avLst/>
            <a:gdLst>
              <a:gd name="connsiteX0" fmla="*/ 104790 w 436941"/>
              <a:gd name="connsiteY0" fmla="*/ 376325 h 603828"/>
              <a:gd name="connsiteX1" fmla="*/ 332152 w 436941"/>
              <a:gd name="connsiteY1" fmla="*/ 376325 h 603828"/>
              <a:gd name="connsiteX2" fmla="*/ 218532 w 436941"/>
              <a:gd name="connsiteY2" fmla="*/ 489794 h 603828"/>
              <a:gd name="connsiteX3" fmla="*/ 104790 w 436941"/>
              <a:gd name="connsiteY3" fmla="*/ 376325 h 603828"/>
              <a:gd name="connsiteX4" fmla="*/ 189191 w 436941"/>
              <a:gd name="connsiteY4" fmla="*/ 64795 h 603828"/>
              <a:gd name="connsiteX5" fmla="*/ 189191 w 436941"/>
              <a:gd name="connsiteY5" fmla="*/ 210434 h 603828"/>
              <a:gd name="connsiteX6" fmla="*/ 167521 w 436941"/>
              <a:gd name="connsiteY6" fmla="*/ 241069 h 603828"/>
              <a:gd name="connsiteX7" fmla="*/ 64890 w 436941"/>
              <a:gd name="connsiteY7" fmla="*/ 385735 h 603828"/>
              <a:gd name="connsiteX8" fmla="*/ 218532 w 436941"/>
              <a:gd name="connsiteY8" fmla="*/ 539033 h 603828"/>
              <a:gd name="connsiteX9" fmla="*/ 372051 w 436941"/>
              <a:gd name="connsiteY9" fmla="*/ 385735 h 603828"/>
              <a:gd name="connsiteX10" fmla="*/ 269421 w 436941"/>
              <a:gd name="connsiteY10" fmla="*/ 241069 h 603828"/>
              <a:gd name="connsiteX11" fmla="*/ 247750 w 436941"/>
              <a:gd name="connsiteY11" fmla="*/ 210434 h 603828"/>
              <a:gd name="connsiteX12" fmla="*/ 247750 w 436941"/>
              <a:gd name="connsiteY12" fmla="*/ 64795 h 603828"/>
              <a:gd name="connsiteX13" fmla="*/ 124301 w 436941"/>
              <a:gd name="connsiteY13" fmla="*/ 0 h 603828"/>
              <a:gd name="connsiteX14" fmla="*/ 312640 w 436941"/>
              <a:gd name="connsiteY14" fmla="*/ 0 h 603828"/>
              <a:gd name="connsiteX15" fmla="*/ 345146 w 436941"/>
              <a:gd name="connsiteY15" fmla="*/ 32458 h 603828"/>
              <a:gd name="connsiteX16" fmla="*/ 312762 w 436941"/>
              <a:gd name="connsiteY16" fmla="*/ 64795 h 603828"/>
              <a:gd name="connsiteX17" fmla="*/ 312762 w 436941"/>
              <a:gd name="connsiteY17" fmla="*/ 188795 h 603828"/>
              <a:gd name="connsiteX18" fmla="*/ 436941 w 436941"/>
              <a:gd name="connsiteY18" fmla="*/ 385735 h 603828"/>
              <a:gd name="connsiteX19" fmla="*/ 218532 w 436941"/>
              <a:gd name="connsiteY19" fmla="*/ 603828 h 603828"/>
              <a:gd name="connsiteX20" fmla="*/ 0 w 436941"/>
              <a:gd name="connsiteY20" fmla="*/ 385735 h 603828"/>
              <a:gd name="connsiteX21" fmla="*/ 124301 w 436941"/>
              <a:gd name="connsiteY21" fmla="*/ 188795 h 603828"/>
              <a:gd name="connsiteX22" fmla="*/ 124301 w 436941"/>
              <a:gd name="connsiteY22" fmla="*/ 64795 h 603828"/>
              <a:gd name="connsiteX23" fmla="*/ 91917 w 436941"/>
              <a:gd name="connsiteY23" fmla="*/ 32458 h 603828"/>
              <a:gd name="connsiteX24" fmla="*/ 124301 w 436941"/>
              <a:gd name="connsiteY2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941" h="603828">
                <a:moveTo>
                  <a:pt x="104790" y="376325"/>
                </a:moveTo>
                <a:lnTo>
                  <a:pt x="332152" y="376325"/>
                </a:lnTo>
                <a:cubicBezTo>
                  <a:pt x="332152" y="438958"/>
                  <a:pt x="281248" y="489794"/>
                  <a:pt x="218532" y="489794"/>
                </a:cubicBezTo>
                <a:cubicBezTo>
                  <a:pt x="155694" y="489794"/>
                  <a:pt x="104790" y="438958"/>
                  <a:pt x="104790" y="376325"/>
                </a:cubicBezTo>
                <a:close/>
                <a:moveTo>
                  <a:pt x="189191" y="64795"/>
                </a:moveTo>
                <a:lnTo>
                  <a:pt x="189191" y="210434"/>
                </a:lnTo>
                <a:cubicBezTo>
                  <a:pt x="189191" y="224171"/>
                  <a:pt x="180547" y="236449"/>
                  <a:pt x="167521" y="241069"/>
                </a:cubicBezTo>
                <a:cubicBezTo>
                  <a:pt x="106161" y="262587"/>
                  <a:pt x="64890" y="320696"/>
                  <a:pt x="64890" y="385735"/>
                </a:cubicBezTo>
                <a:cubicBezTo>
                  <a:pt x="64890" y="470225"/>
                  <a:pt x="133797" y="539033"/>
                  <a:pt x="218532" y="539033"/>
                </a:cubicBezTo>
                <a:cubicBezTo>
                  <a:pt x="303144" y="539033"/>
                  <a:pt x="372051" y="470225"/>
                  <a:pt x="372051" y="385735"/>
                </a:cubicBezTo>
                <a:cubicBezTo>
                  <a:pt x="372051" y="320696"/>
                  <a:pt x="330780" y="262587"/>
                  <a:pt x="269421" y="241069"/>
                </a:cubicBezTo>
                <a:cubicBezTo>
                  <a:pt x="256516" y="236449"/>
                  <a:pt x="247750" y="224171"/>
                  <a:pt x="247750" y="210434"/>
                </a:cubicBezTo>
                <a:lnTo>
                  <a:pt x="247750" y="64795"/>
                </a:lnTo>
                <a:close/>
                <a:moveTo>
                  <a:pt x="124301" y="0"/>
                </a:moveTo>
                <a:lnTo>
                  <a:pt x="312640" y="0"/>
                </a:lnTo>
                <a:cubicBezTo>
                  <a:pt x="330536" y="0"/>
                  <a:pt x="345146" y="14466"/>
                  <a:pt x="345146" y="32458"/>
                </a:cubicBezTo>
                <a:cubicBezTo>
                  <a:pt x="345146" y="50329"/>
                  <a:pt x="330658" y="64795"/>
                  <a:pt x="312762" y="64795"/>
                </a:cubicBezTo>
                <a:lnTo>
                  <a:pt x="312762" y="188795"/>
                </a:lnTo>
                <a:cubicBezTo>
                  <a:pt x="387878" y="224779"/>
                  <a:pt x="436941" y="301124"/>
                  <a:pt x="436941" y="385735"/>
                </a:cubicBezTo>
                <a:cubicBezTo>
                  <a:pt x="436941" y="505966"/>
                  <a:pt x="338937" y="603828"/>
                  <a:pt x="218532" y="603828"/>
                </a:cubicBezTo>
                <a:cubicBezTo>
                  <a:pt x="98004" y="603828"/>
                  <a:pt x="0" y="505966"/>
                  <a:pt x="0" y="385735"/>
                </a:cubicBezTo>
                <a:cubicBezTo>
                  <a:pt x="0" y="301124"/>
                  <a:pt x="49063" y="224779"/>
                  <a:pt x="124301" y="188795"/>
                </a:cubicBezTo>
                <a:lnTo>
                  <a:pt x="124301" y="64795"/>
                </a:lnTo>
                <a:cubicBezTo>
                  <a:pt x="106405" y="64795"/>
                  <a:pt x="91917" y="50329"/>
                  <a:pt x="91917" y="32458"/>
                </a:cubicBezTo>
                <a:cubicBezTo>
                  <a:pt x="91917" y="14466"/>
                  <a:pt x="106405" y="0"/>
                  <a:pt x="124301"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1" name="任意多边形"/>
          <p:cNvSpPr>
            <a:spLocks noChangeAspect="1"/>
          </p:cNvSpPr>
          <p:nvPr/>
        </p:nvSpPr>
        <p:spPr bwMode="auto">
          <a:xfrm>
            <a:off x="4951730" y="3385185"/>
            <a:ext cx="448310" cy="448310"/>
          </a:xfrm>
          <a:custGeom>
            <a:avLst/>
            <a:gdLst>
              <a:gd name="T0" fmla="*/ 5754 w 6519"/>
              <a:gd name="T1" fmla="*/ 4984 h 6533"/>
              <a:gd name="T2" fmla="*/ 5242 w 6519"/>
              <a:gd name="T3" fmla="*/ 5181 h 6533"/>
              <a:gd name="T4" fmla="*/ 4254 w 6519"/>
              <a:gd name="T5" fmla="*/ 4140 h 6533"/>
              <a:gd name="T6" fmla="*/ 4584 w 6519"/>
              <a:gd name="T7" fmla="*/ 3260 h 6533"/>
              <a:gd name="T8" fmla="*/ 3259 w 6519"/>
              <a:gd name="T9" fmla="*/ 1935 h 6533"/>
              <a:gd name="T10" fmla="*/ 3052 w 6519"/>
              <a:gd name="T11" fmla="*/ 1951 h 6533"/>
              <a:gd name="T12" fmla="*/ 3295 w 6519"/>
              <a:gd name="T13" fmla="*/ 1035 h 6533"/>
              <a:gd name="T14" fmla="*/ 3771 w 6519"/>
              <a:gd name="T15" fmla="*/ 517 h 6533"/>
              <a:gd name="T16" fmla="*/ 3254 w 6519"/>
              <a:gd name="T17" fmla="*/ 0 h 6533"/>
              <a:gd name="T18" fmla="*/ 2746 w 6519"/>
              <a:gd name="T19" fmla="*/ 523 h 6533"/>
              <a:gd name="T20" fmla="*/ 3040 w 6519"/>
              <a:gd name="T21" fmla="*/ 988 h 6533"/>
              <a:gd name="T22" fmla="*/ 3040 w 6519"/>
              <a:gd name="T23" fmla="*/ 993 h 6533"/>
              <a:gd name="T24" fmla="*/ 2756 w 6519"/>
              <a:gd name="T25" fmla="*/ 2039 h 6533"/>
              <a:gd name="T26" fmla="*/ 2295 w 6519"/>
              <a:gd name="T27" fmla="*/ 2355 h 6533"/>
              <a:gd name="T28" fmla="*/ 1327 w 6519"/>
              <a:gd name="T29" fmla="*/ 1315 h 6533"/>
              <a:gd name="T30" fmla="*/ 1544 w 6519"/>
              <a:gd name="T31" fmla="*/ 776 h 6533"/>
              <a:gd name="T32" fmla="*/ 772 w 6519"/>
              <a:gd name="T33" fmla="*/ 4 h 6533"/>
              <a:gd name="T34" fmla="*/ 0 w 6519"/>
              <a:gd name="T35" fmla="*/ 776 h 6533"/>
              <a:gd name="T36" fmla="*/ 772 w 6519"/>
              <a:gd name="T37" fmla="*/ 1548 h 6533"/>
              <a:gd name="T38" fmla="*/ 1106 w 6519"/>
              <a:gd name="T39" fmla="*/ 1472 h 6533"/>
              <a:gd name="T40" fmla="*/ 2134 w 6519"/>
              <a:gd name="T41" fmla="*/ 2573 h 6533"/>
              <a:gd name="T42" fmla="*/ 1938 w 6519"/>
              <a:gd name="T43" fmla="*/ 3272 h 6533"/>
              <a:gd name="T44" fmla="*/ 2204 w 6519"/>
              <a:gd name="T45" fmla="*/ 4071 h 6533"/>
              <a:gd name="T46" fmla="*/ 1492 w 6519"/>
              <a:gd name="T47" fmla="*/ 4783 h 6533"/>
              <a:gd name="T48" fmla="*/ 954 w 6519"/>
              <a:gd name="T49" fmla="*/ 4617 h 6533"/>
              <a:gd name="T50" fmla="*/ 2 w 6519"/>
              <a:gd name="T51" fmla="*/ 5575 h 6533"/>
              <a:gd name="T52" fmla="*/ 954 w 6519"/>
              <a:gd name="T53" fmla="*/ 6527 h 6533"/>
              <a:gd name="T54" fmla="*/ 1906 w 6519"/>
              <a:gd name="T55" fmla="*/ 5575 h 6533"/>
              <a:gd name="T56" fmla="*/ 1683 w 6519"/>
              <a:gd name="T57" fmla="*/ 4964 h 6533"/>
              <a:gd name="T58" fmla="*/ 2382 w 6519"/>
              <a:gd name="T59" fmla="*/ 4265 h 6533"/>
              <a:gd name="T60" fmla="*/ 3256 w 6519"/>
              <a:gd name="T61" fmla="*/ 4596 h 6533"/>
              <a:gd name="T62" fmla="*/ 4052 w 6519"/>
              <a:gd name="T63" fmla="*/ 4328 h 6533"/>
              <a:gd name="T64" fmla="*/ 5068 w 6519"/>
              <a:gd name="T65" fmla="*/ 5393 h 6533"/>
              <a:gd name="T66" fmla="*/ 4975 w 6519"/>
              <a:gd name="T67" fmla="*/ 5761 h 6533"/>
              <a:gd name="T68" fmla="*/ 5747 w 6519"/>
              <a:gd name="T69" fmla="*/ 6533 h 6533"/>
              <a:gd name="T70" fmla="*/ 6519 w 6519"/>
              <a:gd name="T71" fmla="*/ 5761 h 6533"/>
              <a:gd name="T72" fmla="*/ 5754 w 6519"/>
              <a:gd name="T73" fmla="*/ 4984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19" h="6533">
                <a:moveTo>
                  <a:pt x="5754" y="4984"/>
                </a:moveTo>
                <a:cubicBezTo>
                  <a:pt x="5556" y="4984"/>
                  <a:pt x="5376" y="5056"/>
                  <a:pt x="5242" y="5181"/>
                </a:cubicBezTo>
                <a:lnTo>
                  <a:pt x="4254" y="4140"/>
                </a:lnTo>
                <a:cubicBezTo>
                  <a:pt x="4460" y="3907"/>
                  <a:pt x="4584" y="3601"/>
                  <a:pt x="4584" y="3260"/>
                </a:cubicBezTo>
                <a:cubicBezTo>
                  <a:pt x="4584" y="2531"/>
                  <a:pt x="3988" y="1935"/>
                  <a:pt x="3259" y="1935"/>
                </a:cubicBezTo>
                <a:cubicBezTo>
                  <a:pt x="3192" y="1935"/>
                  <a:pt x="3119" y="1940"/>
                  <a:pt x="3052" y="1951"/>
                </a:cubicBezTo>
                <a:cubicBezTo>
                  <a:pt x="3052" y="1951"/>
                  <a:pt x="3295" y="1040"/>
                  <a:pt x="3295" y="1035"/>
                </a:cubicBezTo>
                <a:cubicBezTo>
                  <a:pt x="3564" y="1013"/>
                  <a:pt x="3771" y="792"/>
                  <a:pt x="3771" y="517"/>
                </a:cubicBezTo>
                <a:cubicBezTo>
                  <a:pt x="3771" y="232"/>
                  <a:pt x="3538" y="0"/>
                  <a:pt x="3254" y="0"/>
                </a:cubicBezTo>
                <a:cubicBezTo>
                  <a:pt x="2970" y="0"/>
                  <a:pt x="2746" y="239"/>
                  <a:pt x="2746" y="523"/>
                </a:cubicBezTo>
                <a:cubicBezTo>
                  <a:pt x="2746" y="729"/>
                  <a:pt x="2870" y="905"/>
                  <a:pt x="3040" y="988"/>
                </a:cubicBezTo>
                <a:lnTo>
                  <a:pt x="3040" y="993"/>
                </a:lnTo>
                <a:lnTo>
                  <a:pt x="2756" y="2039"/>
                </a:lnTo>
                <a:cubicBezTo>
                  <a:pt x="2580" y="2112"/>
                  <a:pt x="2423" y="2221"/>
                  <a:pt x="2295" y="2355"/>
                </a:cubicBezTo>
                <a:lnTo>
                  <a:pt x="1327" y="1315"/>
                </a:lnTo>
                <a:cubicBezTo>
                  <a:pt x="1462" y="1175"/>
                  <a:pt x="1544" y="988"/>
                  <a:pt x="1544" y="776"/>
                </a:cubicBezTo>
                <a:cubicBezTo>
                  <a:pt x="1544" y="352"/>
                  <a:pt x="1198" y="4"/>
                  <a:pt x="772" y="4"/>
                </a:cubicBezTo>
                <a:cubicBezTo>
                  <a:pt x="347" y="4"/>
                  <a:pt x="0" y="351"/>
                  <a:pt x="0" y="776"/>
                </a:cubicBezTo>
                <a:cubicBezTo>
                  <a:pt x="0" y="1200"/>
                  <a:pt x="347" y="1548"/>
                  <a:pt x="772" y="1548"/>
                </a:cubicBezTo>
                <a:cubicBezTo>
                  <a:pt x="890" y="1548"/>
                  <a:pt x="1008" y="1517"/>
                  <a:pt x="1106" y="1472"/>
                </a:cubicBezTo>
                <a:lnTo>
                  <a:pt x="2134" y="2573"/>
                </a:lnTo>
                <a:cubicBezTo>
                  <a:pt x="2010" y="2775"/>
                  <a:pt x="1938" y="3013"/>
                  <a:pt x="1938" y="3272"/>
                </a:cubicBezTo>
                <a:cubicBezTo>
                  <a:pt x="1938" y="3571"/>
                  <a:pt x="2040" y="3849"/>
                  <a:pt x="2204" y="4071"/>
                </a:cubicBezTo>
                <a:cubicBezTo>
                  <a:pt x="2204" y="4071"/>
                  <a:pt x="1498" y="4783"/>
                  <a:pt x="1492" y="4783"/>
                </a:cubicBezTo>
                <a:cubicBezTo>
                  <a:pt x="1338" y="4679"/>
                  <a:pt x="1156" y="4617"/>
                  <a:pt x="954" y="4617"/>
                </a:cubicBezTo>
                <a:cubicBezTo>
                  <a:pt x="426" y="4623"/>
                  <a:pt x="2" y="5047"/>
                  <a:pt x="2" y="5575"/>
                </a:cubicBezTo>
                <a:cubicBezTo>
                  <a:pt x="2" y="6103"/>
                  <a:pt x="426" y="6527"/>
                  <a:pt x="954" y="6527"/>
                </a:cubicBezTo>
                <a:cubicBezTo>
                  <a:pt x="1482" y="6527"/>
                  <a:pt x="1906" y="6103"/>
                  <a:pt x="1906" y="5575"/>
                </a:cubicBezTo>
                <a:cubicBezTo>
                  <a:pt x="1906" y="5341"/>
                  <a:pt x="1823" y="5129"/>
                  <a:pt x="1683" y="4964"/>
                </a:cubicBezTo>
                <a:lnTo>
                  <a:pt x="2382" y="4265"/>
                </a:lnTo>
                <a:cubicBezTo>
                  <a:pt x="2615" y="4472"/>
                  <a:pt x="2920" y="4596"/>
                  <a:pt x="3256" y="4596"/>
                </a:cubicBezTo>
                <a:cubicBezTo>
                  <a:pt x="3556" y="4596"/>
                  <a:pt x="3831" y="4497"/>
                  <a:pt x="4052" y="4328"/>
                </a:cubicBezTo>
                <a:cubicBezTo>
                  <a:pt x="4052" y="4328"/>
                  <a:pt x="5063" y="5389"/>
                  <a:pt x="5068" y="5393"/>
                </a:cubicBezTo>
                <a:cubicBezTo>
                  <a:pt x="5006" y="5503"/>
                  <a:pt x="4975" y="5627"/>
                  <a:pt x="4975" y="5761"/>
                </a:cubicBezTo>
                <a:cubicBezTo>
                  <a:pt x="4975" y="6185"/>
                  <a:pt x="5322" y="6533"/>
                  <a:pt x="5747" y="6533"/>
                </a:cubicBezTo>
                <a:cubicBezTo>
                  <a:pt x="6172" y="6533"/>
                  <a:pt x="6519" y="6187"/>
                  <a:pt x="6519" y="5761"/>
                </a:cubicBezTo>
                <a:cubicBezTo>
                  <a:pt x="6519" y="5336"/>
                  <a:pt x="6178" y="4984"/>
                  <a:pt x="5754" y="4984"/>
                </a:cubicBezTo>
                <a:close/>
              </a:path>
            </a:pathLst>
          </a:custGeom>
          <a:solidFill>
            <a:schemeClr val="bg1"/>
          </a:solidFill>
          <a:ln>
            <a:noFill/>
          </a:ln>
        </p:spPr>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2" name="文本框 1"/>
          <p:cNvSpPr txBox="1"/>
          <p:nvPr/>
        </p:nvSpPr>
        <p:spPr>
          <a:xfrm>
            <a:off x="3337560" y="2065020"/>
            <a:ext cx="5517515" cy="460375"/>
          </a:xfrm>
          <a:prstGeom prst="rect">
            <a:avLst/>
          </a:prstGeom>
          <a:noFill/>
        </p:spPr>
        <p:txBody>
          <a:bodyPr wrap="square" rtlCol="0">
            <a:spAutoFit/>
          </a:bodyPr>
          <a:lstStyle/>
          <a:p>
            <a:pPr>
              <a:defRPr/>
            </a:pPr>
            <a:r>
              <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医学影像数量激增</a:t>
            </a:r>
            <a:r>
              <a:rPr lang="en-US" altLang="zh-CN"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vs </a:t>
            </a:r>
            <a:r>
              <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放射科医生短缺</a:t>
            </a:r>
            <a:endPar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6" name="文本框 5"/>
          <p:cNvSpPr txBox="1"/>
          <p:nvPr/>
        </p:nvSpPr>
        <p:spPr>
          <a:xfrm>
            <a:off x="920115" y="2986405"/>
            <a:ext cx="4847590" cy="398780"/>
          </a:xfrm>
          <a:prstGeom prst="rect">
            <a:avLst/>
          </a:prstGeom>
          <a:noFill/>
        </p:spPr>
        <p:txBody>
          <a:bodyPr wrap="square" rtlCol="0">
            <a:spAutoFit/>
          </a:bodyPr>
          <a:lstStyle/>
          <a:p>
            <a:pPr>
              <a:defRPr/>
            </a:pPr>
            <a:r>
              <a:rPr lang="zh-CN" altLang="en-US" sz="20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传统</a:t>
            </a:r>
            <a:r>
              <a:rPr lang="en-US" altLang="zh-CN" sz="20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AI</a:t>
            </a:r>
            <a:r>
              <a:rPr lang="zh-CN" altLang="en-US" sz="20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瓶颈</a:t>
            </a:r>
            <a:endParaRPr lang="zh-CN" altLang="en-US" sz="20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11" name="文本框 10"/>
          <p:cNvSpPr txBox="1"/>
          <p:nvPr/>
        </p:nvSpPr>
        <p:spPr>
          <a:xfrm>
            <a:off x="1062990" y="3543300"/>
            <a:ext cx="5517515" cy="460375"/>
          </a:xfrm>
          <a:prstGeom prst="rect">
            <a:avLst/>
          </a:prstGeom>
          <a:noFill/>
        </p:spPr>
        <p:txBody>
          <a:bodyPr wrap="square" rtlCol="0">
            <a:spAutoFit/>
          </a:bodyPr>
          <a:lstStyle/>
          <a:p>
            <a:pPr>
              <a:defRPr/>
            </a:pPr>
            <a:r>
              <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监督学习重度依赖标注数据</a:t>
            </a:r>
            <a:endPar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14" name="文本框 13"/>
          <p:cNvSpPr txBox="1"/>
          <p:nvPr/>
        </p:nvSpPr>
        <p:spPr>
          <a:xfrm>
            <a:off x="1062990" y="4284345"/>
            <a:ext cx="5517515" cy="460375"/>
          </a:xfrm>
          <a:prstGeom prst="rect">
            <a:avLst/>
          </a:prstGeom>
          <a:noFill/>
        </p:spPr>
        <p:txBody>
          <a:bodyPr wrap="square" rtlCol="0">
            <a:spAutoFit/>
          </a:bodyPr>
          <a:lstStyle/>
          <a:p>
            <a:pPr>
              <a:defRPr/>
            </a:pPr>
            <a:r>
              <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现有</a:t>
            </a:r>
            <a:r>
              <a:rPr lang="en-US" altLang="zh-CN"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AI</a:t>
            </a:r>
            <a:r>
              <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模型</a:t>
            </a:r>
            <a:r>
              <a:rPr lang="en-US" altLang="zh-CN"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黑箱</a:t>
            </a:r>
            <a:r>
              <a:rPr lang="en-US" altLang="zh-CN"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问题</a:t>
            </a:r>
            <a:endPar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15" name="文本框 14"/>
          <p:cNvSpPr txBox="1"/>
          <p:nvPr/>
        </p:nvSpPr>
        <p:spPr>
          <a:xfrm>
            <a:off x="1062990" y="5025390"/>
            <a:ext cx="5517515" cy="460375"/>
          </a:xfrm>
          <a:prstGeom prst="rect">
            <a:avLst/>
          </a:prstGeom>
          <a:noFill/>
        </p:spPr>
        <p:txBody>
          <a:bodyPr wrap="square" rtlCol="0">
            <a:spAutoFit/>
          </a:bodyPr>
          <a:lstStyle/>
          <a:p>
            <a:pPr>
              <a:defRPr/>
            </a:pPr>
            <a:r>
              <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临床需相似病例参考</a:t>
            </a:r>
            <a:endPar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20" name="右箭头 19"/>
          <p:cNvSpPr/>
          <p:nvPr/>
        </p:nvSpPr>
        <p:spPr>
          <a:xfrm>
            <a:off x="5681345" y="3556000"/>
            <a:ext cx="890270" cy="400050"/>
          </a:xfrm>
          <a:prstGeom prst="rightArrow">
            <a:avLst/>
          </a:prstGeom>
          <a:solidFill>
            <a:srgbClr val="3A4B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右箭头 20"/>
          <p:cNvSpPr/>
          <p:nvPr/>
        </p:nvSpPr>
        <p:spPr>
          <a:xfrm>
            <a:off x="5681345" y="4314825"/>
            <a:ext cx="890270" cy="400050"/>
          </a:xfrm>
          <a:prstGeom prst="rightArrow">
            <a:avLst/>
          </a:prstGeom>
          <a:solidFill>
            <a:srgbClr val="3A4B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nvSpPr>
        <p:spPr>
          <a:xfrm>
            <a:off x="5681345" y="5073015"/>
            <a:ext cx="890270" cy="400050"/>
          </a:xfrm>
          <a:prstGeom prst="rightArrow">
            <a:avLst/>
          </a:prstGeom>
          <a:solidFill>
            <a:srgbClr val="3A4B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a:off x="7194550" y="3556000"/>
            <a:ext cx="3916680" cy="460375"/>
          </a:xfrm>
          <a:prstGeom prst="rect">
            <a:avLst/>
          </a:prstGeom>
          <a:noFill/>
        </p:spPr>
        <p:txBody>
          <a:bodyPr wrap="square" rtlCol="0">
            <a:spAutoFit/>
          </a:bodyPr>
          <a:lstStyle/>
          <a:p>
            <a:pPr algn="ctr">
              <a:defRPr/>
            </a:pPr>
            <a:r>
              <a:rPr lang="en-US" altLang="zh-CN"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SSL DINO V2</a:t>
            </a:r>
            <a:r>
              <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模型</a:t>
            </a:r>
            <a:endPar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26" name="文本框 25"/>
          <p:cNvSpPr txBox="1"/>
          <p:nvPr/>
        </p:nvSpPr>
        <p:spPr>
          <a:xfrm>
            <a:off x="7194550" y="4314825"/>
            <a:ext cx="3916680" cy="460375"/>
          </a:xfrm>
          <a:prstGeom prst="rect">
            <a:avLst/>
          </a:prstGeom>
          <a:noFill/>
        </p:spPr>
        <p:txBody>
          <a:bodyPr wrap="square" rtlCol="0">
            <a:spAutoFit/>
          </a:bodyPr>
          <a:lstStyle/>
          <a:p>
            <a:pPr algn="ctr">
              <a:defRPr/>
            </a:pPr>
            <a:r>
              <a:rPr lang="en-US" altLang="zh-CN"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ViT-CX</a:t>
            </a:r>
            <a:endParaRPr lang="en-US" altLang="zh-CN"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27" name="文本框 26"/>
          <p:cNvSpPr txBox="1"/>
          <p:nvPr/>
        </p:nvSpPr>
        <p:spPr>
          <a:xfrm>
            <a:off x="7125970" y="5028565"/>
            <a:ext cx="4295140" cy="460375"/>
          </a:xfrm>
          <a:prstGeom prst="rect">
            <a:avLst/>
          </a:prstGeom>
          <a:noFill/>
        </p:spPr>
        <p:txBody>
          <a:bodyPr wrap="square" rtlCol="0">
            <a:spAutoFit/>
          </a:bodyPr>
          <a:lstStyle/>
          <a:p>
            <a:pPr algn="ctr">
              <a:defRPr/>
            </a:pPr>
            <a:r>
              <a:rPr lang="en-US" altLang="zh-CN"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Qdrant</a:t>
            </a:r>
            <a:r>
              <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向量数据库</a:t>
            </a:r>
            <a:r>
              <a:rPr lang="en-US" altLang="zh-CN"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余弦相似度</a:t>
            </a:r>
            <a:endParaRPr lang="zh-CN" altLang="en-US" sz="2400" b="1" dirty="0">
              <a:solidFill>
                <a:schemeClr val="tx1">
                  <a:lumMod val="65000"/>
                  <a:lumOff val="35000"/>
                </a:schemeClr>
              </a:solidFill>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250" fill="hold">
                                          <p:stCondLst>
                                            <p:cond delay="0"/>
                                          </p:stCondLst>
                                        </p:cTn>
                                        <p:tgtEl>
                                          <p:spTgt spid="10"/>
                                        </p:tgtEl>
                                        <p:attrNameLst>
                                          <p:attrName>style.visibility</p:attrName>
                                        </p:attrNameLst>
                                      </p:cBhvr>
                                      <p:to>
                                        <p:strVal val="visible"/>
                                      </p:to>
                                    </p:set>
                                    <p:anim calcmode="lin" valueType="num">
                                      <p:cBhvr additive="base">
                                        <p:cTn id="12" dur="250"/>
                                        <p:tgtEl>
                                          <p:spTgt spid="10"/>
                                        </p:tgtEl>
                                        <p:attrNameLst>
                                          <p:attrName>ppt_y</p:attrName>
                                        </p:attrNameLst>
                                      </p:cBhvr>
                                      <p:tavLst>
                                        <p:tav tm="0">
                                          <p:val>
                                            <p:strVal val="#ppt_y+#ppt_h*1.125000"/>
                                          </p:val>
                                        </p:tav>
                                        <p:tav tm="100000">
                                          <p:val>
                                            <p:strVal val="#ppt_y"/>
                                          </p:val>
                                        </p:tav>
                                      </p:tavLst>
                                    </p:anim>
                                    <p:animEffect transition="in" filter="wipe(up)">
                                      <p:cBhvr>
                                        <p:cTn id="13" dur="2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250" fill="hold">
                                          <p:stCondLst>
                                            <p:cond delay="0"/>
                                          </p:stCondLst>
                                        </p:cTn>
                                        <p:tgtEl>
                                          <p:spTgt spid="2"/>
                                        </p:tgtEl>
                                        <p:attrNameLst>
                                          <p:attrName>style.visibility</p:attrName>
                                        </p:attrNameLst>
                                      </p:cBhvr>
                                      <p:to>
                                        <p:strVal val="visible"/>
                                      </p:to>
                                    </p:set>
                                    <p:animEffect transition="in" filter="wipe(down)">
                                      <p:cBhvr>
                                        <p:cTn id="18" dur="25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250" fill="hold">
                                          <p:stCondLst>
                                            <p:cond delay="0"/>
                                          </p:stCondLst>
                                        </p:cTn>
                                        <p:tgtEl>
                                          <p:spTgt spid="6"/>
                                        </p:tgtEl>
                                        <p:attrNameLst>
                                          <p:attrName>style.visibility</p:attrName>
                                        </p:attrNameLst>
                                      </p:cBhvr>
                                      <p:to>
                                        <p:strVal val="visible"/>
                                      </p:to>
                                    </p:set>
                                    <p:animEffect transition="in" filter="wipe(down)">
                                      <p:cBhvr>
                                        <p:cTn id="23" dur="25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250" fill="hold">
                                          <p:stCondLst>
                                            <p:cond delay="0"/>
                                          </p:stCondLst>
                                        </p:cTn>
                                        <p:tgtEl>
                                          <p:spTgt spid="11"/>
                                        </p:tgtEl>
                                        <p:attrNameLst>
                                          <p:attrName>style.visibility</p:attrName>
                                        </p:attrNameLst>
                                      </p:cBhvr>
                                      <p:to>
                                        <p:strVal val="visible"/>
                                      </p:to>
                                    </p:set>
                                    <p:anim calcmode="lin" valueType="num">
                                      <p:cBhvr>
                                        <p:cTn id="28" dur="250" fill="hold"/>
                                        <p:tgtEl>
                                          <p:spTgt spid="11"/>
                                        </p:tgtEl>
                                        <p:attrNameLst>
                                          <p:attrName>ppt_w</p:attrName>
                                        </p:attrNameLst>
                                      </p:cBhvr>
                                      <p:tavLst>
                                        <p:tav tm="0">
                                          <p:val>
                                            <p:fltVal val="0"/>
                                          </p:val>
                                        </p:tav>
                                        <p:tav tm="100000">
                                          <p:val>
                                            <p:strVal val="#ppt_w"/>
                                          </p:val>
                                        </p:tav>
                                      </p:tavLst>
                                    </p:anim>
                                    <p:anim calcmode="lin" valueType="num">
                                      <p:cBhvr>
                                        <p:cTn id="29" dur="250" fill="hold"/>
                                        <p:tgtEl>
                                          <p:spTgt spid="11"/>
                                        </p:tgtEl>
                                        <p:attrNameLst>
                                          <p:attrName>ppt_h</p:attrName>
                                        </p:attrNameLst>
                                      </p:cBhvr>
                                      <p:tavLst>
                                        <p:tav tm="0">
                                          <p:val>
                                            <p:fltVal val="0"/>
                                          </p:val>
                                        </p:tav>
                                        <p:tav tm="100000">
                                          <p:val>
                                            <p:strVal val="#ppt_h"/>
                                          </p:val>
                                        </p:tav>
                                      </p:tavLst>
                                    </p:anim>
                                    <p:animEffect transition="in" filter="fade">
                                      <p:cBhvr>
                                        <p:cTn id="30" dur="250"/>
                                        <p:tgtEl>
                                          <p:spTgt spid="11"/>
                                        </p:tgtEl>
                                      </p:cBhvr>
                                    </p:animEffect>
                                  </p:childTnLst>
                                </p:cTn>
                              </p:par>
                              <p:par>
                                <p:cTn id="31" presetID="53" presetClass="entr" presetSubtype="16" fill="hold" grpId="0" nodeType="withEffect">
                                  <p:stCondLst>
                                    <p:cond delay="0"/>
                                  </p:stCondLst>
                                  <p:childTnLst>
                                    <p:set>
                                      <p:cBhvr>
                                        <p:cTn id="32" dur="250" fill="hold">
                                          <p:stCondLst>
                                            <p:cond delay="0"/>
                                          </p:stCondLst>
                                        </p:cTn>
                                        <p:tgtEl>
                                          <p:spTgt spid="14"/>
                                        </p:tgtEl>
                                        <p:attrNameLst>
                                          <p:attrName>style.visibility</p:attrName>
                                        </p:attrNameLst>
                                      </p:cBhvr>
                                      <p:to>
                                        <p:strVal val="visible"/>
                                      </p:to>
                                    </p:set>
                                    <p:anim calcmode="lin" valueType="num">
                                      <p:cBhvr>
                                        <p:cTn id="33" dur="250" fill="hold"/>
                                        <p:tgtEl>
                                          <p:spTgt spid="14"/>
                                        </p:tgtEl>
                                        <p:attrNameLst>
                                          <p:attrName>ppt_w</p:attrName>
                                        </p:attrNameLst>
                                      </p:cBhvr>
                                      <p:tavLst>
                                        <p:tav tm="0">
                                          <p:val>
                                            <p:fltVal val="0"/>
                                          </p:val>
                                        </p:tav>
                                        <p:tav tm="100000">
                                          <p:val>
                                            <p:strVal val="#ppt_w"/>
                                          </p:val>
                                        </p:tav>
                                      </p:tavLst>
                                    </p:anim>
                                    <p:anim calcmode="lin" valueType="num">
                                      <p:cBhvr>
                                        <p:cTn id="34" dur="250" fill="hold"/>
                                        <p:tgtEl>
                                          <p:spTgt spid="14"/>
                                        </p:tgtEl>
                                        <p:attrNameLst>
                                          <p:attrName>ppt_h</p:attrName>
                                        </p:attrNameLst>
                                      </p:cBhvr>
                                      <p:tavLst>
                                        <p:tav tm="0">
                                          <p:val>
                                            <p:fltVal val="0"/>
                                          </p:val>
                                        </p:tav>
                                        <p:tav tm="100000">
                                          <p:val>
                                            <p:strVal val="#ppt_h"/>
                                          </p:val>
                                        </p:tav>
                                      </p:tavLst>
                                    </p:anim>
                                    <p:animEffect transition="in" filter="fade">
                                      <p:cBhvr>
                                        <p:cTn id="35" dur="250"/>
                                        <p:tgtEl>
                                          <p:spTgt spid="14"/>
                                        </p:tgtEl>
                                      </p:cBhvr>
                                    </p:animEffect>
                                  </p:childTnLst>
                                </p:cTn>
                              </p:par>
                              <p:par>
                                <p:cTn id="36" presetID="53" presetClass="entr" presetSubtype="16" fill="hold" grpId="0" nodeType="withEffect">
                                  <p:stCondLst>
                                    <p:cond delay="0"/>
                                  </p:stCondLst>
                                  <p:childTnLst>
                                    <p:set>
                                      <p:cBhvr>
                                        <p:cTn id="37" dur="250" fill="hold">
                                          <p:stCondLst>
                                            <p:cond delay="0"/>
                                          </p:stCondLst>
                                        </p:cTn>
                                        <p:tgtEl>
                                          <p:spTgt spid="15"/>
                                        </p:tgtEl>
                                        <p:attrNameLst>
                                          <p:attrName>style.visibility</p:attrName>
                                        </p:attrNameLst>
                                      </p:cBhvr>
                                      <p:to>
                                        <p:strVal val="visible"/>
                                      </p:to>
                                    </p:set>
                                    <p:anim calcmode="lin" valueType="num">
                                      <p:cBhvr>
                                        <p:cTn id="38" dur="250" fill="hold"/>
                                        <p:tgtEl>
                                          <p:spTgt spid="15"/>
                                        </p:tgtEl>
                                        <p:attrNameLst>
                                          <p:attrName>ppt_w</p:attrName>
                                        </p:attrNameLst>
                                      </p:cBhvr>
                                      <p:tavLst>
                                        <p:tav tm="0">
                                          <p:val>
                                            <p:fltVal val="0"/>
                                          </p:val>
                                        </p:tav>
                                        <p:tav tm="100000">
                                          <p:val>
                                            <p:strVal val="#ppt_w"/>
                                          </p:val>
                                        </p:tav>
                                      </p:tavLst>
                                    </p:anim>
                                    <p:anim calcmode="lin" valueType="num">
                                      <p:cBhvr>
                                        <p:cTn id="39" dur="250" fill="hold"/>
                                        <p:tgtEl>
                                          <p:spTgt spid="15"/>
                                        </p:tgtEl>
                                        <p:attrNameLst>
                                          <p:attrName>ppt_h</p:attrName>
                                        </p:attrNameLst>
                                      </p:cBhvr>
                                      <p:tavLst>
                                        <p:tav tm="0">
                                          <p:val>
                                            <p:fltVal val="0"/>
                                          </p:val>
                                        </p:tav>
                                        <p:tav tm="100000">
                                          <p:val>
                                            <p:strVal val="#ppt_h"/>
                                          </p:val>
                                        </p:tav>
                                      </p:tavLst>
                                    </p:anim>
                                    <p:animEffect transition="in" filter="fade">
                                      <p:cBhvr>
                                        <p:cTn id="40" dur="25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250" fill="hold">
                                          <p:stCondLst>
                                            <p:cond delay="0"/>
                                          </p:stCondLst>
                                        </p:cTn>
                                        <p:tgtEl>
                                          <p:spTgt spid="20"/>
                                        </p:tgtEl>
                                        <p:attrNameLst>
                                          <p:attrName>style.visibility</p:attrName>
                                        </p:attrNameLst>
                                      </p:cBhvr>
                                      <p:to>
                                        <p:strVal val="visible"/>
                                      </p:to>
                                    </p:set>
                                    <p:animEffect transition="in" filter="wipe(left)">
                                      <p:cBhvr>
                                        <p:cTn id="45" dur="250"/>
                                        <p:tgtEl>
                                          <p:spTgt spid="20"/>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250" fill="hold">
                                          <p:stCondLst>
                                            <p:cond delay="0"/>
                                          </p:stCondLst>
                                        </p:cTn>
                                        <p:tgtEl>
                                          <p:spTgt spid="24"/>
                                        </p:tgtEl>
                                        <p:attrNameLst>
                                          <p:attrName>style.visibility</p:attrName>
                                        </p:attrNameLst>
                                      </p:cBhvr>
                                      <p:to>
                                        <p:strVal val="visible"/>
                                      </p:to>
                                    </p:set>
                                    <p:animEffect transition="in" filter="wipe(left)">
                                      <p:cBhvr>
                                        <p:cTn id="49" dur="25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250" fill="hold">
                                          <p:stCondLst>
                                            <p:cond delay="0"/>
                                          </p:stCondLst>
                                        </p:cTn>
                                        <p:tgtEl>
                                          <p:spTgt spid="21"/>
                                        </p:tgtEl>
                                        <p:attrNameLst>
                                          <p:attrName>style.visibility</p:attrName>
                                        </p:attrNameLst>
                                      </p:cBhvr>
                                      <p:to>
                                        <p:strVal val="visible"/>
                                      </p:to>
                                    </p:set>
                                    <p:animEffect transition="in" filter="wipe(left)">
                                      <p:cBhvr>
                                        <p:cTn id="54" dur="250"/>
                                        <p:tgtEl>
                                          <p:spTgt spid="21"/>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250" fill="hold">
                                          <p:stCondLst>
                                            <p:cond delay="0"/>
                                          </p:stCondLst>
                                        </p:cTn>
                                        <p:tgtEl>
                                          <p:spTgt spid="26"/>
                                        </p:tgtEl>
                                        <p:attrNameLst>
                                          <p:attrName>style.visibility</p:attrName>
                                        </p:attrNameLst>
                                      </p:cBhvr>
                                      <p:to>
                                        <p:strVal val="visible"/>
                                      </p:to>
                                    </p:set>
                                    <p:animEffect transition="in" filter="wipe(left)">
                                      <p:cBhvr>
                                        <p:cTn id="58" dur="25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250" fill="hold">
                                          <p:stCondLst>
                                            <p:cond delay="0"/>
                                          </p:stCondLst>
                                        </p:cTn>
                                        <p:tgtEl>
                                          <p:spTgt spid="23"/>
                                        </p:tgtEl>
                                        <p:attrNameLst>
                                          <p:attrName>style.visibility</p:attrName>
                                        </p:attrNameLst>
                                      </p:cBhvr>
                                      <p:to>
                                        <p:strVal val="visible"/>
                                      </p:to>
                                    </p:set>
                                    <p:animEffect transition="in" filter="wipe(left)">
                                      <p:cBhvr>
                                        <p:cTn id="63" dur="250"/>
                                        <p:tgtEl>
                                          <p:spTgt spid="23"/>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250" fill="hold">
                                          <p:stCondLst>
                                            <p:cond delay="0"/>
                                          </p:stCondLst>
                                        </p:cTn>
                                        <p:tgtEl>
                                          <p:spTgt spid="27"/>
                                        </p:tgtEl>
                                        <p:attrNameLst>
                                          <p:attrName>style.visibility</p:attrName>
                                        </p:attrNameLst>
                                      </p:cBhvr>
                                      <p:to>
                                        <p:strVal val="visible"/>
                                      </p:to>
                                    </p:set>
                                    <p:animEffect transition="in" filter="wipe(left)">
                                      <p:cBhvr>
                                        <p:cTn id="67"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10" grpId="0"/>
      <p:bldP spid="10" grpId="1"/>
      <p:bldP spid="2" grpId="0"/>
      <p:bldP spid="2" grpId="1"/>
      <p:bldP spid="6" grpId="0"/>
      <p:bldP spid="6" grpId="1"/>
      <p:bldP spid="11" grpId="0"/>
      <p:bldP spid="11" grpId="1"/>
      <p:bldP spid="14" grpId="0"/>
      <p:bldP spid="14" grpId="1"/>
      <p:bldP spid="15" grpId="0"/>
      <p:bldP spid="15" grpId="1"/>
      <p:bldP spid="20" grpId="0" bldLvl="0" animBg="1"/>
      <p:bldP spid="20" grpId="1" animBg="1"/>
      <p:bldP spid="24" grpId="0"/>
      <p:bldP spid="24" grpId="1"/>
      <p:bldP spid="21" grpId="0" bldLvl="0" animBg="1"/>
      <p:bldP spid="21" grpId="1" animBg="1"/>
      <p:bldP spid="26" grpId="0"/>
      <p:bldP spid="26" grpId="1"/>
      <p:bldP spid="23" grpId="0" bldLvl="0" animBg="1"/>
      <p:bldP spid="23" grpId="1" animBg="1"/>
      <p:bldP spid="27" grpId="0"/>
      <p:bldP spid="2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
          <p:cNvSpPr txBox="1"/>
          <p:nvPr/>
        </p:nvSpPr>
        <p:spPr>
          <a:xfrm>
            <a:off x="4436745" y="227330"/>
            <a:ext cx="3467735" cy="398780"/>
          </a:xfrm>
          <a:prstGeom prst="rect">
            <a:avLst/>
          </a:prstGeom>
          <a:noFill/>
        </p:spPr>
        <p:txBody>
          <a:bodyPr wrap="square" rtlCol="0">
            <a:spAutoFit/>
          </a:bodyPr>
          <a:lstStyle/>
          <a:p>
            <a:pPr algn="ctr" fontAlgn="base">
              <a:spcBef>
                <a:spcPct val="0"/>
              </a:spcBef>
              <a:spcAft>
                <a:spcPct val="0"/>
              </a:spcAft>
              <a:buFont typeface="汉仪中黑简" panose="02010609000101010101" pitchFamily="49" charset="-122"/>
              <a:buNone/>
            </a:pP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DINO V2 </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模型</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17" name="直接连接符 16"/>
          <p:cNvCxnSpPr>
            <a:stCxn id="16"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436245" y="2858135"/>
            <a:ext cx="6682105" cy="2672715"/>
          </a:xfrm>
          <a:prstGeom prst="rect">
            <a:avLst/>
          </a:prstGeom>
        </p:spPr>
      </p:pic>
      <p:sp>
        <p:nvSpPr>
          <p:cNvPr id="4" name="文本框 3"/>
          <p:cNvSpPr txBox="1"/>
          <p:nvPr/>
        </p:nvSpPr>
        <p:spPr>
          <a:xfrm>
            <a:off x="8051800" y="5622290"/>
            <a:ext cx="3139440" cy="368300"/>
          </a:xfrm>
          <a:prstGeom prst="rect">
            <a:avLst/>
          </a:prstGeom>
          <a:noFill/>
        </p:spPr>
        <p:txBody>
          <a:bodyPr wrap="square" rtlCol="0">
            <a:spAutoFit/>
          </a:bodyPr>
          <a:p>
            <a:pPr algn="ctr"/>
            <a:r>
              <a:rPr lang="zh-CN" altLang="en-US"/>
              <a:t>多粒度学习</a:t>
            </a:r>
            <a:endParaRPr lang="zh-CN" altLang="en-US"/>
          </a:p>
        </p:txBody>
      </p:sp>
      <p:sp>
        <p:nvSpPr>
          <p:cNvPr id="5" name="文本框 4"/>
          <p:cNvSpPr txBox="1"/>
          <p:nvPr/>
        </p:nvSpPr>
        <p:spPr>
          <a:xfrm>
            <a:off x="2459355" y="5622290"/>
            <a:ext cx="3361055" cy="368300"/>
          </a:xfrm>
          <a:prstGeom prst="rect">
            <a:avLst/>
          </a:prstGeom>
          <a:noFill/>
        </p:spPr>
        <p:txBody>
          <a:bodyPr wrap="square" rtlCol="0">
            <a:spAutoFit/>
          </a:bodyPr>
          <a:p>
            <a:pPr algn="ctr"/>
            <a:r>
              <a:rPr lang="zh-CN" altLang="en-US"/>
              <a:t>无标注数据下的自蒸馏流程</a:t>
            </a:r>
            <a:endParaRPr lang="zh-CN" altLang="en-US"/>
          </a:p>
        </p:txBody>
      </p:sp>
      <p:sp>
        <p:nvSpPr>
          <p:cNvPr id="20" name="矩形: 圆角 23"/>
          <p:cNvSpPr/>
          <p:nvPr>
            <p:custDataLst>
              <p:tags r:id="rId2"/>
            </p:custDataLst>
          </p:nvPr>
        </p:nvSpPr>
        <p:spPr>
          <a:xfrm>
            <a:off x="1026160" y="853440"/>
            <a:ext cx="1339850" cy="419100"/>
          </a:xfrm>
          <a:prstGeom prst="roundRect">
            <a:avLst/>
          </a:prstGeom>
          <a:solidFill>
            <a:srgbClr val="3A4B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核心思想</a:t>
            </a: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21" name="文本框 20"/>
          <p:cNvSpPr txBox="1"/>
          <p:nvPr>
            <p:custDataLst>
              <p:tags r:id="rId3"/>
            </p:custDataLst>
          </p:nvPr>
        </p:nvSpPr>
        <p:spPr>
          <a:xfrm>
            <a:off x="2425065" y="1419225"/>
            <a:ext cx="8011795" cy="461645"/>
          </a:xfrm>
          <a:prstGeom prst="rect">
            <a:avLst/>
          </a:prstGeom>
          <a:noFill/>
        </p:spPr>
        <p:txBody>
          <a:bodyPr wrap="square" lIns="0" tIns="0" rIns="0" bIns="0" rtlCol="0">
            <a:spAutoFit/>
          </a:bodyPr>
          <a:lstStyle/>
          <a:p>
            <a:pPr algn="just" hangingPunct="0">
              <a:lnSpc>
                <a:spcPct val="150000"/>
              </a:lnSpc>
            </a:pPr>
            <a:r>
              <a:rPr lang="zh-CN" altLang="en-US" sz="20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不依赖人工标签，从数据自身寻找规律，让模型学习数据的内在结构。</a:t>
            </a:r>
            <a:endParaRPr lang="zh-CN" altLang="en-US" sz="20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sp>
        <p:nvSpPr>
          <p:cNvPr id="22" name="矩形: 圆角 23"/>
          <p:cNvSpPr/>
          <p:nvPr>
            <p:custDataLst>
              <p:tags r:id="rId4"/>
            </p:custDataLst>
          </p:nvPr>
        </p:nvSpPr>
        <p:spPr>
          <a:xfrm>
            <a:off x="1026160" y="2209165"/>
            <a:ext cx="1339850" cy="419100"/>
          </a:xfrm>
          <a:prstGeom prst="roundRect">
            <a:avLst/>
          </a:prstGeom>
          <a:solidFill>
            <a:srgbClr val="3A4B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核心</a:t>
            </a:r>
            <a:r>
              <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机制</a:t>
            </a: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pic>
        <p:nvPicPr>
          <p:cNvPr id="23" name="图片 22"/>
          <p:cNvPicPr>
            <a:picLocks noChangeAspect="1"/>
          </p:cNvPicPr>
          <p:nvPr/>
        </p:nvPicPr>
        <p:blipFill>
          <a:blip r:embed="rId5"/>
          <a:stretch>
            <a:fillRect/>
          </a:stretch>
        </p:blipFill>
        <p:spPr>
          <a:xfrm>
            <a:off x="7484110" y="3048635"/>
            <a:ext cx="4274185" cy="2291715"/>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custDataLst>
              <p:tags r:id="rId1"/>
            </p:custDataLst>
          </p:nvPr>
        </p:nvSpPr>
        <p:spPr>
          <a:xfrm>
            <a:off x="944245" y="1437005"/>
            <a:ext cx="4679315" cy="1854200"/>
          </a:xfrm>
          <a:prstGeom prst="round2DiagRect">
            <a:avLst/>
          </a:prstGeom>
          <a:noFill/>
          <a:ln w="12700" cap="flat" cmpd="sng" algn="ctr">
            <a:solidFill>
              <a:srgbClr val="3A4B50"/>
            </a:solidFill>
            <a:prstDash val="solid"/>
            <a:miter lim="800000"/>
          </a:ln>
          <a:effectLst/>
          <a:extLst>
            <a:ext uri="{909E8E84-426E-40DD-AFC4-6F175D3DCCD1}">
              <a14:hiddenFill xmlns:a14="http://schemas.microsoft.com/office/drawing/2010/main">
                <a:solidFill>
                  <a:schemeClr val="bg1"/>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9" name="矩形: 圆角 18"/>
          <p:cNvSpPr/>
          <p:nvPr>
            <p:custDataLst>
              <p:tags r:id="rId2"/>
            </p:custDataLst>
          </p:nvPr>
        </p:nvSpPr>
        <p:spPr>
          <a:xfrm>
            <a:off x="1782445" y="1528445"/>
            <a:ext cx="2320290" cy="419100"/>
          </a:xfrm>
          <a:prstGeom prst="roundRect">
            <a:avLst/>
          </a:prstGeom>
          <a:solidFill>
            <a:srgbClr val="3A4B50"/>
          </a:solidFill>
          <a:ln w="12700" cap="flat" cmpd="sng" algn="ctr">
            <a:noFill/>
            <a:prstDash val="solid"/>
            <a:miter lim="800000"/>
          </a:ln>
          <a:effectLst>
            <a:outerShdw blurRad="711200" dist="254000" dir="2700000" sx="102000" sy="102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sym typeface="+mn-ea"/>
              </a:rPr>
              <a:t>令牌级重要性评分</a:t>
            </a: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20" name="文本框 19"/>
          <p:cNvSpPr txBox="1"/>
          <p:nvPr>
            <p:custDataLst>
              <p:tags r:id="rId3"/>
            </p:custDataLst>
          </p:nvPr>
        </p:nvSpPr>
        <p:spPr>
          <a:xfrm>
            <a:off x="1772920" y="1977390"/>
            <a:ext cx="3545840" cy="1292225"/>
          </a:xfrm>
          <a:prstGeom prst="rect">
            <a:avLst/>
          </a:prstGeom>
          <a:noFill/>
        </p:spPr>
        <p:txBody>
          <a:bodyPr wrap="square" lIns="0" tIns="0" rIns="0" bIns="0" rtlCol="0">
            <a:spAutoFit/>
          </a:bodyPr>
          <a:lstStyle/>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将医学图像通过</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ViT</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的</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“Patch Embed”</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分割为多个令牌（即图像补丁），计算每个令牌对模型诊断结果的</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贡献权重</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，量化令牌与诊断结论的关联强度。</a:t>
            </a:r>
            <a:endPar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sp>
        <p:nvSpPr>
          <p:cNvPr id="22" name="椭圆 21"/>
          <p:cNvSpPr/>
          <p:nvPr>
            <p:custDataLst>
              <p:tags r:id="rId4"/>
            </p:custDataLst>
          </p:nvPr>
        </p:nvSpPr>
        <p:spPr>
          <a:xfrm>
            <a:off x="508635" y="1980186"/>
            <a:ext cx="774700" cy="774700"/>
          </a:xfrm>
          <a:prstGeom prst="ellipse">
            <a:avLst/>
          </a:prstGeom>
          <a:solidFill>
            <a:srgbClr val="3A4B50"/>
          </a:solidFill>
          <a:ln w="12700" cap="flat" cmpd="sng" algn="ctr">
            <a:noFill/>
            <a:prstDash val="solid"/>
            <a:miter lim="800000"/>
          </a:ln>
          <a:effectLst>
            <a:outerShdw blurRad="711200" dist="254000" dir="2700000" sx="102000" sy="102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2" name="矩形: 圆角 14"/>
          <p:cNvSpPr/>
          <p:nvPr>
            <p:custDataLst>
              <p:tags r:id="rId5"/>
            </p:custDataLst>
          </p:nvPr>
        </p:nvSpPr>
        <p:spPr>
          <a:xfrm>
            <a:off x="6949440" y="1437005"/>
            <a:ext cx="4679315" cy="1854200"/>
          </a:xfrm>
          <a:prstGeom prst="round2DiagRect">
            <a:avLst/>
          </a:prstGeom>
          <a:noFill/>
          <a:ln w="12700" cap="flat" cmpd="sng" algn="ctr">
            <a:solidFill>
              <a:srgbClr val="3A4B50"/>
            </a:solidFill>
            <a:prstDash val="solid"/>
            <a:miter lim="800000"/>
          </a:ln>
          <a:effectLst/>
          <a:extLst>
            <a:ext uri="{909E8E84-426E-40DD-AFC4-6F175D3DCCD1}">
              <a14:hiddenFill xmlns:a14="http://schemas.microsoft.com/office/drawing/2010/main">
                <a:solidFill>
                  <a:schemeClr val="bg1"/>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4" name="矩形: 圆角 18"/>
          <p:cNvSpPr/>
          <p:nvPr>
            <p:custDataLst>
              <p:tags r:id="rId6"/>
            </p:custDataLst>
          </p:nvPr>
        </p:nvSpPr>
        <p:spPr>
          <a:xfrm>
            <a:off x="7787640" y="1528445"/>
            <a:ext cx="2105025" cy="419100"/>
          </a:xfrm>
          <a:prstGeom prst="roundRect">
            <a:avLst/>
          </a:prstGeom>
          <a:solidFill>
            <a:srgbClr val="3A4B50"/>
          </a:solidFill>
          <a:ln w="12700" cap="flat" cmpd="sng" algn="ctr">
            <a:noFill/>
            <a:prstDash val="solid"/>
            <a:miter lim="800000"/>
          </a:ln>
          <a:effectLst>
            <a:outerShdw blurRad="711200" dist="254000" dir="2700000" sx="102000" sy="102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反事实扰动实验</a:t>
            </a: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5" name="文本框 4"/>
          <p:cNvSpPr txBox="1"/>
          <p:nvPr>
            <p:custDataLst>
              <p:tags r:id="rId7"/>
            </p:custDataLst>
          </p:nvPr>
        </p:nvSpPr>
        <p:spPr>
          <a:xfrm>
            <a:off x="7778115" y="2110740"/>
            <a:ext cx="3545840" cy="645795"/>
          </a:xfrm>
          <a:prstGeom prst="rect">
            <a:avLst/>
          </a:prstGeom>
          <a:noFill/>
        </p:spPr>
        <p:txBody>
          <a:bodyPr wrap="square" lIns="0" tIns="0" rIns="0" bIns="0" rtlCol="0">
            <a:spAutoFit/>
          </a:bodyPr>
          <a:lstStyle/>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若扰动某令牌后，诊断结果显著改变，则该令牌是诊断的</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因果关键区域</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a:t>
            </a:r>
            <a:endPar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sp>
        <p:nvSpPr>
          <p:cNvPr id="6" name="椭圆 5"/>
          <p:cNvSpPr/>
          <p:nvPr>
            <p:custDataLst>
              <p:tags r:id="rId8"/>
            </p:custDataLst>
          </p:nvPr>
        </p:nvSpPr>
        <p:spPr>
          <a:xfrm>
            <a:off x="6569710" y="1952246"/>
            <a:ext cx="774700" cy="774700"/>
          </a:xfrm>
          <a:prstGeom prst="ellipse">
            <a:avLst/>
          </a:prstGeom>
          <a:solidFill>
            <a:srgbClr val="3A4B50"/>
          </a:solidFill>
          <a:ln w="12700" cap="flat" cmpd="sng" algn="ctr">
            <a:noFill/>
            <a:prstDash val="solid"/>
            <a:miter lim="800000"/>
          </a:ln>
          <a:effectLst>
            <a:outerShdw blurRad="711200" dist="254000" dir="2700000" sx="102000" sy="102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5" name="任意多边形"/>
          <p:cNvSpPr>
            <a:spLocks noChangeAspect="1"/>
          </p:cNvSpPr>
          <p:nvPr>
            <p:custDataLst>
              <p:tags r:id="rId9"/>
            </p:custDataLst>
          </p:nvPr>
        </p:nvSpPr>
        <p:spPr bwMode="auto">
          <a:xfrm>
            <a:off x="665520" y="2092353"/>
            <a:ext cx="441179" cy="576076"/>
          </a:xfrm>
          <a:custGeom>
            <a:avLst/>
            <a:gdLst>
              <a:gd name="connsiteX0" fmla="*/ 104790 w 436941"/>
              <a:gd name="connsiteY0" fmla="*/ 376325 h 603828"/>
              <a:gd name="connsiteX1" fmla="*/ 332152 w 436941"/>
              <a:gd name="connsiteY1" fmla="*/ 376325 h 603828"/>
              <a:gd name="connsiteX2" fmla="*/ 218532 w 436941"/>
              <a:gd name="connsiteY2" fmla="*/ 489794 h 603828"/>
              <a:gd name="connsiteX3" fmla="*/ 104790 w 436941"/>
              <a:gd name="connsiteY3" fmla="*/ 376325 h 603828"/>
              <a:gd name="connsiteX4" fmla="*/ 189191 w 436941"/>
              <a:gd name="connsiteY4" fmla="*/ 64795 h 603828"/>
              <a:gd name="connsiteX5" fmla="*/ 189191 w 436941"/>
              <a:gd name="connsiteY5" fmla="*/ 210434 h 603828"/>
              <a:gd name="connsiteX6" fmla="*/ 167521 w 436941"/>
              <a:gd name="connsiteY6" fmla="*/ 241069 h 603828"/>
              <a:gd name="connsiteX7" fmla="*/ 64890 w 436941"/>
              <a:gd name="connsiteY7" fmla="*/ 385735 h 603828"/>
              <a:gd name="connsiteX8" fmla="*/ 218532 w 436941"/>
              <a:gd name="connsiteY8" fmla="*/ 539033 h 603828"/>
              <a:gd name="connsiteX9" fmla="*/ 372051 w 436941"/>
              <a:gd name="connsiteY9" fmla="*/ 385735 h 603828"/>
              <a:gd name="connsiteX10" fmla="*/ 269421 w 436941"/>
              <a:gd name="connsiteY10" fmla="*/ 241069 h 603828"/>
              <a:gd name="connsiteX11" fmla="*/ 247750 w 436941"/>
              <a:gd name="connsiteY11" fmla="*/ 210434 h 603828"/>
              <a:gd name="connsiteX12" fmla="*/ 247750 w 436941"/>
              <a:gd name="connsiteY12" fmla="*/ 64795 h 603828"/>
              <a:gd name="connsiteX13" fmla="*/ 124301 w 436941"/>
              <a:gd name="connsiteY13" fmla="*/ 0 h 603828"/>
              <a:gd name="connsiteX14" fmla="*/ 312640 w 436941"/>
              <a:gd name="connsiteY14" fmla="*/ 0 h 603828"/>
              <a:gd name="connsiteX15" fmla="*/ 345146 w 436941"/>
              <a:gd name="connsiteY15" fmla="*/ 32458 h 603828"/>
              <a:gd name="connsiteX16" fmla="*/ 312762 w 436941"/>
              <a:gd name="connsiteY16" fmla="*/ 64795 h 603828"/>
              <a:gd name="connsiteX17" fmla="*/ 312762 w 436941"/>
              <a:gd name="connsiteY17" fmla="*/ 188795 h 603828"/>
              <a:gd name="connsiteX18" fmla="*/ 436941 w 436941"/>
              <a:gd name="connsiteY18" fmla="*/ 385735 h 603828"/>
              <a:gd name="connsiteX19" fmla="*/ 218532 w 436941"/>
              <a:gd name="connsiteY19" fmla="*/ 603828 h 603828"/>
              <a:gd name="connsiteX20" fmla="*/ 0 w 436941"/>
              <a:gd name="connsiteY20" fmla="*/ 385735 h 603828"/>
              <a:gd name="connsiteX21" fmla="*/ 124301 w 436941"/>
              <a:gd name="connsiteY21" fmla="*/ 188795 h 603828"/>
              <a:gd name="connsiteX22" fmla="*/ 124301 w 436941"/>
              <a:gd name="connsiteY22" fmla="*/ 64795 h 603828"/>
              <a:gd name="connsiteX23" fmla="*/ 91917 w 436941"/>
              <a:gd name="connsiteY23" fmla="*/ 32458 h 603828"/>
              <a:gd name="connsiteX24" fmla="*/ 124301 w 436941"/>
              <a:gd name="connsiteY2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941" h="603828">
                <a:moveTo>
                  <a:pt x="104790" y="376325"/>
                </a:moveTo>
                <a:lnTo>
                  <a:pt x="332152" y="376325"/>
                </a:lnTo>
                <a:cubicBezTo>
                  <a:pt x="332152" y="438958"/>
                  <a:pt x="281248" y="489794"/>
                  <a:pt x="218532" y="489794"/>
                </a:cubicBezTo>
                <a:cubicBezTo>
                  <a:pt x="155694" y="489794"/>
                  <a:pt x="104790" y="438958"/>
                  <a:pt x="104790" y="376325"/>
                </a:cubicBezTo>
                <a:close/>
                <a:moveTo>
                  <a:pt x="189191" y="64795"/>
                </a:moveTo>
                <a:lnTo>
                  <a:pt x="189191" y="210434"/>
                </a:lnTo>
                <a:cubicBezTo>
                  <a:pt x="189191" y="224171"/>
                  <a:pt x="180547" y="236449"/>
                  <a:pt x="167521" y="241069"/>
                </a:cubicBezTo>
                <a:cubicBezTo>
                  <a:pt x="106161" y="262587"/>
                  <a:pt x="64890" y="320696"/>
                  <a:pt x="64890" y="385735"/>
                </a:cubicBezTo>
                <a:cubicBezTo>
                  <a:pt x="64890" y="470225"/>
                  <a:pt x="133797" y="539033"/>
                  <a:pt x="218532" y="539033"/>
                </a:cubicBezTo>
                <a:cubicBezTo>
                  <a:pt x="303144" y="539033"/>
                  <a:pt x="372051" y="470225"/>
                  <a:pt x="372051" y="385735"/>
                </a:cubicBezTo>
                <a:cubicBezTo>
                  <a:pt x="372051" y="320696"/>
                  <a:pt x="330780" y="262587"/>
                  <a:pt x="269421" y="241069"/>
                </a:cubicBezTo>
                <a:cubicBezTo>
                  <a:pt x="256516" y="236449"/>
                  <a:pt x="247750" y="224171"/>
                  <a:pt x="247750" y="210434"/>
                </a:cubicBezTo>
                <a:lnTo>
                  <a:pt x="247750" y="64795"/>
                </a:lnTo>
                <a:close/>
                <a:moveTo>
                  <a:pt x="124301" y="0"/>
                </a:moveTo>
                <a:lnTo>
                  <a:pt x="312640" y="0"/>
                </a:lnTo>
                <a:cubicBezTo>
                  <a:pt x="330536" y="0"/>
                  <a:pt x="345146" y="14466"/>
                  <a:pt x="345146" y="32458"/>
                </a:cubicBezTo>
                <a:cubicBezTo>
                  <a:pt x="345146" y="50329"/>
                  <a:pt x="330658" y="64795"/>
                  <a:pt x="312762" y="64795"/>
                </a:cubicBezTo>
                <a:lnTo>
                  <a:pt x="312762" y="188795"/>
                </a:lnTo>
                <a:cubicBezTo>
                  <a:pt x="387878" y="224779"/>
                  <a:pt x="436941" y="301124"/>
                  <a:pt x="436941" y="385735"/>
                </a:cubicBezTo>
                <a:cubicBezTo>
                  <a:pt x="436941" y="505966"/>
                  <a:pt x="338937" y="603828"/>
                  <a:pt x="218532" y="603828"/>
                </a:cubicBezTo>
                <a:cubicBezTo>
                  <a:pt x="98004" y="603828"/>
                  <a:pt x="0" y="505966"/>
                  <a:pt x="0" y="385735"/>
                </a:cubicBezTo>
                <a:cubicBezTo>
                  <a:pt x="0" y="301124"/>
                  <a:pt x="49063" y="224779"/>
                  <a:pt x="124301" y="188795"/>
                </a:cubicBezTo>
                <a:lnTo>
                  <a:pt x="124301" y="64795"/>
                </a:lnTo>
                <a:cubicBezTo>
                  <a:pt x="106405" y="64795"/>
                  <a:pt x="91917" y="50329"/>
                  <a:pt x="91917" y="32458"/>
                </a:cubicBezTo>
                <a:cubicBezTo>
                  <a:pt x="91917" y="14466"/>
                  <a:pt x="106405" y="0"/>
                  <a:pt x="124301"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54" name="任意多边形"/>
          <p:cNvSpPr>
            <a:spLocks noChangeAspect="1"/>
          </p:cNvSpPr>
          <p:nvPr>
            <p:custDataLst>
              <p:tags r:id="rId10"/>
            </p:custDataLst>
          </p:nvPr>
        </p:nvSpPr>
        <p:spPr bwMode="auto">
          <a:xfrm rot="1152676">
            <a:off x="1062326" y="4209568"/>
            <a:ext cx="520054" cy="516710"/>
          </a:xfrm>
          <a:custGeom>
            <a:avLst/>
            <a:gdLst>
              <a:gd name="T0" fmla="*/ 8079 w 8242"/>
              <a:gd name="T1" fmla="*/ 2177 h 8201"/>
              <a:gd name="T2" fmla="*/ 7493 w 8242"/>
              <a:gd name="T3" fmla="*/ 2177 h 8201"/>
              <a:gd name="T4" fmla="*/ 7402 w 8242"/>
              <a:gd name="T5" fmla="*/ 2260 h 8201"/>
              <a:gd name="T6" fmla="*/ 5982 w 8242"/>
              <a:gd name="T7" fmla="*/ 840 h 8201"/>
              <a:gd name="T8" fmla="*/ 6065 w 8242"/>
              <a:gd name="T9" fmla="*/ 749 h 8201"/>
              <a:gd name="T10" fmla="*/ 6065 w 8242"/>
              <a:gd name="T11" fmla="*/ 163 h 8201"/>
              <a:gd name="T12" fmla="*/ 5478 w 8242"/>
              <a:gd name="T13" fmla="*/ 163 h 8201"/>
              <a:gd name="T14" fmla="*/ 4914 w 8242"/>
              <a:gd name="T15" fmla="*/ 2319 h 8201"/>
              <a:gd name="T16" fmla="*/ 2903 w 8242"/>
              <a:gd name="T17" fmla="*/ 2903 h 8201"/>
              <a:gd name="T18" fmla="*/ 2319 w 8242"/>
              <a:gd name="T19" fmla="*/ 4914 h 8201"/>
              <a:gd name="T20" fmla="*/ 163 w 8242"/>
              <a:gd name="T21" fmla="*/ 5478 h 8201"/>
              <a:gd name="T22" fmla="*/ 163 w 8242"/>
              <a:gd name="T23" fmla="*/ 6065 h 8201"/>
              <a:gd name="T24" fmla="*/ 456 w 8242"/>
              <a:gd name="T25" fmla="*/ 6187 h 8201"/>
              <a:gd name="T26" fmla="*/ 749 w 8242"/>
              <a:gd name="T27" fmla="*/ 6065 h 8201"/>
              <a:gd name="T28" fmla="*/ 840 w 8242"/>
              <a:gd name="T29" fmla="*/ 5982 h 8201"/>
              <a:gd name="T30" fmla="*/ 2260 w 8242"/>
              <a:gd name="T31" fmla="*/ 7402 h 8201"/>
              <a:gd name="T32" fmla="*/ 2177 w 8242"/>
              <a:gd name="T33" fmla="*/ 7493 h 8201"/>
              <a:gd name="T34" fmla="*/ 2177 w 8242"/>
              <a:gd name="T35" fmla="*/ 8079 h 8201"/>
              <a:gd name="T36" fmla="*/ 2470 w 8242"/>
              <a:gd name="T37" fmla="*/ 8201 h 8201"/>
              <a:gd name="T38" fmla="*/ 2764 w 8242"/>
              <a:gd name="T39" fmla="*/ 8079 h 8201"/>
              <a:gd name="T40" fmla="*/ 3328 w 8242"/>
              <a:gd name="T41" fmla="*/ 5923 h 8201"/>
              <a:gd name="T42" fmla="*/ 5339 w 8242"/>
              <a:gd name="T43" fmla="*/ 5339 h 8201"/>
              <a:gd name="T44" fmla="*/ 5923 w 8242"/>
              <a:gd name="T45" fmla="*/ 3328 h 8201"/>
              <a:gd name="T46" fmla="*/ 8079 w 8242"/>
              <a:gd name="T47" fmla="*/ 2764 h 8201"/>
              <a:gd name="T48" fmla="*/ 8079 w 8242"/>
              <a:gd name="T49" fmla="*/ 2177 h 8201"/>
              <a:gd name="T50" fmla="*/ 5062 w 8242"/>
              <a:gd name="T51" fmla="*/ 3179 h 8201"/>
              <a:gd name="T52" fmla="*/ 4951 w 8242"/>
              <a:gd name="T53" fmla="*/ 4499 h 8201"/>
              <a:gd name="T54" fmla="*/ 3743 w 8242"/>
              <a:gd name="T55" fmla="*/ 3291 h 8201"/>
              <a:gd name="T56" fmla="*/ 5062 w 8242"/>
              <a:gd name="T57" fmla="*/ 3179 h 8201"/>
              <a:gd name="T58" fmla="*/ 1470 w 8242"/>
              <a:gd name="T59" fmla="*/ 5708 h 8201"/>
              <a:gd name="T60" fmla="*/ 2464 w 8242"/>
              <a:gd name="T61" fmla="*/ 5778 h 8201"/>
              <a:gd name="T62" fmla="*/ 2534 w 8242"/>
              <a:gd name="T63" fmla="*/ 6772 h 8201"/>
              <a:gd name="T64" fmla="*/ 1470 w 8242"/>
              <a:gd name="T65" fmla="*/ 5708 h 8201"/>
              <a:gd name="T66" fmla="*/ 3179 w 8242"/>
              <a:gd name="T67" fmla="*/ 5063 h 8201"/>
              <a:gd name="T68" fmla="*/ 3291 w 8242"/>
              <a:gd name="T69" fmla="*/ 3743 h 8201"/>
              <a:gd name="T70" fmla="*/ 4499 w 8242"/>
              <a:gd name="T71" fmla="*/ 4951 h 8201"/>
              <a:gd name="T72" fmla="*/ 3179 w 8242"/>
              <a:gd name="T73" fmla="*/ 5063 h 8201"/>
              <a:gd name="T74" fmla="*/ 5778 w 8242"/>
              <a:gd name="T75" fmla="*/ 2464 h 8201"/>
              <a:gd name="T76" fmla="*/ 5708 w 8242"/>
              <a:gd name="T77" fmla="*/ 1470 h 8201"/>
              <a:gd name="T78" fmla="*/ 6772 w 8242"/>
              <a:gd name="T79" fmla="*/ 2534 h 8201"/>
              <a:gd name="T80" fmla="*/ 5778 w 8242"/>
              <a:gd name="T81" fmla="*/ 2464 h 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42" h="8201">
                <a:moveTo>
                  <a:pt x="8079" y="2177"/>
                </a:moveTo>
                <a:cubicBezTo>
                  <a:pt x="7917" y="2015"/>
                  <a:pt x="7655" y="2015"/>
                  <a:pt x="7493" y="2177"/>
                </a:cubicBezTo>
                <a:cubicBezTo>
                  <a:pt x="7463" y="2207"/>
                  <a:pt x="7433" y="2234"/>
                  <a:pt x="7402" y="2260"/>
                </a:cubicBezTo>
                <a:lnTo>
                  <a:pt x="5982" y="840"/>
                </a:lnTo>
                <a:cubicBezTo>
                  <a:pt x="6008" y="809"/>
                  <a:pt x="6035" y="779"/>
                  <a:pt x="6065" y="749"/>
                </a:cubicBezTo>
                <a:cubicBezTo>
                  <a:pt x="6227" y="587"/>
                  <a:pt x="6227" y="325"/>
                  <a:pt x="6065" y="163"/>
                </a:cubicBezTo>
                <a:cubicBezTo>
                  <a:pt x="5903" y="0"/>
                  <a:pt x="5640" y="0"/>
                  <a:pt x="5478" y="163"/>
                </a:cubicBezTo>
                <a:cubicBezTo>
                  <a:pt x="4816" y="825"/>
                  <a:pt x="4808" y="1592"/>
                  <a:pt x="4914" y="2319"/>
                </a:cubicBezTo>
                <a:cubicBezTo>
                  <a:pt x="4231" y="2237"/>
                  <a:pt x="3521" y="2285"/>
                  <a:pt x="2903" y="2903"/>
                </a:cubicBezTo>
                <a:cubicBezTo>
                  <a:pt x="2285" y="3521"/>
                  <a:pt x="2237" y="4231"/>
                  <a:pt x="2319" y="4914"/>
                </a:cubicBezTo>
                <a:cubicBezTo>
                  <a:pt x="1592" y="4808"/>
                  <a:pt x="825" y="4816"/>
                  <a:pt x="163" y="5478"/>
                </a:cubicBezTo>
                <a:cubicBezTo>
                  <a:pt x="0" y="5640"/>
                  <a:pt x="0" y="5903"/>
                  <a:pt x="163" y="6065"/>
                </a:cubicBezTo>
                <a:cubicBezTo>
                  <a:pt x="244" y="6146"/>
                  <a:pt x="350" y="6187"/>
                  <a:pt x="456" y="6187"/>
                </a:cubicBezTo>
                <a:cubicBezTo>
                  <a:pt x="562" y="6187"/>
                  <a:pt x="668" y="6146"/>
                  <a:pt x="749" y="6065"/>
                </a:cubicBezTo>
                <a:cubicBezTo>
                  <a:pt x="779" y="6035"/>
                  <a:pt x="809" y="6008"/>
                  <a:pt x="840" y="5982"/>
                </a:cubicBezTo>
                <a:lnTo>
                  <a:pt x="2260" y="7402"/>
                </a:lnTo>
                <a:cubicBezTo>
                  <a:pt x="2234" y="7433"/>
                  <a:pt x="2207" y="7463"/>
                  <a:pt x="2177" y="7493"/>
                </a:cubicBezTo>
                <a:cubicBezTo>
                  <a:pt x="2015" y="7655"/>
                  <a:pt x="2015" y="7917"/>
                  <a:pt x="2177" y="8079"/>
                </a:cubicBezTo>
                <a:cubicBezTo>
                  <a:pt x="2258" y="8160"/>
                  <a:pt x="2364" y="8201"/>
                  <a:pt x="2470" y="8201"/>
                </a:cubicBezTo>
                <a:cubicBezTo>
                  <a:pt x="2576" y="8201"/>
                  <a:pt x="2683" y="8160"/>
                  <a:pt x="2764" y="8079"/>
                </a:cubicBezTo>
                <a:cubicBezTo>
                  <a:pt x="3426" y="7417"/>
                  <a:pt x="3434" y="6650"/>
                  <a:pt x="3328" y="5923"/>
                </a:cubicBezTo>
                <a:cubicBezTo>
                  <a:pt x="4011" y="6005"/>
                  <a:pt x="4721" y="5957"/>
                  <a:pt x="5339" y="5339"/>
                </a:cubicBezTo>
                <a:cubicBezTo>
                  <a:pt x="5957" y="4721"/>
                  <a:pt x="6005" y="4011"/>
                  <a:pt x="5923" y="3328"/>
                </a:cubicBezTo>
                <a:cubicBezTo>
                  <a:pt x="6650" y="3434"/>
                  <a:pt x="7417" y="3426"/>
                  <a:pt x="8079" y="2764"/>
                </a:cubicBezTo>
                <a:cubicBezTo>
                  <a:pt x="8242" y="2602"/>
                  <a:pt x="8242" y="2339"/>
                  <a:pt x="8079" y="2177"/>
                </a:cubicBezTo>
                <a:close/>
                <a:moveTo>
                  <a:pt x="5062" y="3179"/>
                </a:moveTo>
                <a:cubicBezTo>
                  <a:pt x="5151" y="3727"/>
                  <a:pt x="5166" y="4141"/>
                  <a:pt x="4951" y="4499"/>
                </a:cubicBezTo>
                <a:lnTo>
                  <a:pt x="3743" y="3291"/>
                </a:lnTo>
                <a:cubicBezTo>
                  <a:pt x="4101" y="3076"/>
                  <a:pt x="4515" y="3091"/>
                  <a:pt x="5062" y="3179"/>
                </a:cubicBezTo>
                <a:close/>
                <a:moveTo>
                  <a:pt x="1470" y="5708"/>
                </a:moveTo>
                <a:cubicBezTo>
                  <a:pt x="1753" y="5671"/>
                  <a:pt x="2076" y="5711"/>
                  <a:pt x="2464" y="5778"/>
                </a:cubicBezTo>
                <a:cubicBezTo>
                  <a:pt x="2531" y="6166"/>
                  <a:pt x="2571" y="6489"/>
                  <a:pt x="2534" y="6772"/>
                </a:cubicBezTo>
                <a:lnTo>
                  <a:pt x="1470" y="5708"/>
                </a:lnTo>
                <a:close/>
                <a:moveTo>
                  <a:pt x="3179" y="5063"/>
                </a:moveTo>
                <a:cubicBezTo>
                  <a:pt x="3091" y="4515"/>
                  <a:pt x="3076" y="4101"/>
                  <a:pt x="3291" y="3743"/>
                </a:cubicBezTo>
                <a:lnTo>
                  <a:pt x="4499" y="4951"/>
                </a:lnTo>
                <a:cubicBezTo>
                  <a:pt x="4141" y="5166"/>
                  <a:pt x="3727" y="5151"/>
                  <a:pt x="3179" y="5063"/>
                </a:cubicBezTo>
                <a:close/>
                <a:moveTo>
                  <a:pt x="5778" y="2464"/>
                </a:moveTo>
                <a:cubicBezTo>
                  <a:pt x="5711" y="2076"/>
                  <a:pt x="5671" y="1753"/>
                  <a:pt x="5708" y="1470"/>
                </a:cubicBezTo>
                <a:lnTo>
                  <a:pt x="6772" y="2534"/>
                </a:lnTo>
                <a:cubicBezTo>
                  <a:pt x="6489" y="2571"/>
                  <a:pt x="6166" y="2531"/>
                  <a:pt x="5778" y="2464"/>
                </a:cubicBezTo>
                <a:close/>
              </a:path>
            </a:pathLst>
          </a:cu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1" name="任意多边形"/>
          <p:cNvSpPr>
            <a:spLocks noChangeAspect="1"/>
          </p:cNvSpPr>
          <p:nvPr>
            <p:custDataLst>
              <p:tags r:id="rId11"/>
            </p:custDataLst>
          </p:nvPr>
        </p:nvSpPr>
        <p:spPr bwMode="auto">
          <a:xfrm>
            <a:off x="6732905" y="2115185"/>
            <a:ext cx="448310" cy="448310"/>
          </a:xfrm>
          <a:custGeom>
            <a:avLst/>
            <a:gdLst>
              <a:gd name="T0" fmla="*/ 5754 w 6519"/>
              <a:gd name="T1" fmla="*/ 4984 h 6533"/>
              <a:gd name="T2" fmla="*/ 5242 w 6519"/>
              <a:gd name="T3" fmla="*/ 5181 h 6533"/>
              <a:gd name="T4" fmla="*/ 4254 w 6519"/>
              <a:gd name="T5" fmla="*/ 4140 h 6533"/>
              <a:gd name="T6" fmla="*/ 4584 w 6519"/>
              <a:gd name="T7" fmla="*/ 3260 h 6533"/>
              <a:gd name="T8" fmla="*/ 3259 w 6519"/>
              <a:gd name="T9" fmla="*/ 1935 h 6533"/>
              <a:gd name="T10" fmla="*/ 3052 w 6519"/>
              <a:gd name="T11" fmla="*/ 1951 h 6533"/>
              <a:gd name="T12" fmla="*/ 3295 w 6519"/>
              <a:gd name="T13" fmla="*/ 1035 h 6533"/>
              <a:gd name="T14" fmla="*/ 3771 w 6519"/>
              <a:gd name="T15" fmla="*/ 517 h 6533"/>
              <a:gd name="T16" fmla="*/ 3254 w 6519"/>
              <a:gd name="T17" fmla="*/ 0 h 6533"/>
              <a:gd name="T18" fmla="*/ 2746 w 6519"/>
              <a:gd name="T19" fmla="*/ 523 h 6533"/>
              <a:gd name="T20" fmla="*/ 3040 w 6519"/>
              <a:gd name="T21" fmla="*/ 988 h 6533"/>
              <a:gd name="T22" fmla="*/ 3040 w 6519"/>
              <a:gd name="T23" fmla="*/ 993 h 6533"/>
              <a:gd name="T24" fmla="*/ 2756 w 6519"/>
              <a:gd name="T25" fmla="*/ 2039 h 6533"/>
              <a:gd name="T26" fmla="*/ 2295 w 6519"/>
              <a:gd name="T27" fmla="*/ 2355 h 6533"/>
              <a:gd name="T28" fmla="*/ 1327 w 6519"/>
              <a:gd name="T29" fmla="*/ 1315 h 6533"/>
              <a:gd name="T30" fmla="*/ 1544 w 6519"/>
              <a:gd name="T31" fmla="*/ 776 h 6533"/>
              <a:gd name="T32" fmla="*/ 772 w 6519"/>
              <a:gd name="T33" fmla="*/ 4 h 6533"/>
              <a:gd name="T34" fmla="*/ 0 w 6519"/>
              <a:gd name="T35" fmla="*/ 776 h 6533"/>
              <a:gd name="T36" fmla="*/ 772 w 6519"/>
              <a:gd name="T37" fmla="*/ 1548 h 6533"/>
              <a:gd name="T38" fmla="*/ 1106 w 6519"/>
              <a:gd name="T39" fmla="*/ 1472 h 6533"/>
              <a:gd name="T40" fmla="*/ 2134 w 6519"/>
              <a:gd name="T41" fmla="*/ 2573 h 6533"/>
              <a:gd name="T42" fmla="*/ 1938 w 6519"/>
              <a:gd name="T43" fmla="*/ 3272 h 6533"/>
              <a:gd name="T44" fmla="*/ 2204 w 6519"/>
              <a:gd name="T45" fmla="*/ 4071 h 6533"/>
              <a:gd name="T46" fmla="*/ 1492 w 6519"/>
              <a:gd name="T47" fmla="*/ 4783 h 6533"/>
              <a:gd name="T48" fmla="*/ 954 w 6519"/>
              <a:gd name="T49" fmla="*/ 4617 h 6533"/>
              <a:gd name="T50" fmla="*/ 2 w 6519"/>
              <a:gd name="T51" fmla="*/ 5575 h 6533"/>
              <a:gd name="T52" fmla="*/ 954 w 6519"/>
              <a:gd name="T53" fmla="*/ 6527 h 6533"/>
              <a:gd name="T54" fmla="*/ 1906 w 6519"/>
              <a:gd name="T55" fmla="*/ 5575 h 6533"/>
              <a:gd name="T56" fmla="*/ 1683 w 6519"/>
              <a:gd name="T57" fmla="*/ 4964 h 6533"/>
              <a:gd name="T58" fmla="*/ 2382 w 6519"/>
              <a:gd name="T59" fmla="*/ 4265 h 6533"/>
              <a:gd name="T60" fmla="*/ 3256 w 6519"/>
              <a:gd name="T61" fmla="*/ 4596 h 6533"/>
              <a:gd name="T62" fmla="*/ 4052 w 6519"/>
              <a:gd name="T63" fmla="*/ 4328 h 6533"/>
              <a:gd name="T64" fmla="*/ 5068 w 6519"/>
              <a:gd name="T65" fmla="*/ 5393 h 6533"/>
              <a:gd name="T66" fmla="*/ 4975 w 6519"/>
              <a:gd name="T67" fmla="*/ 5761 h 6533"/>
              <a:gd name="T68" fmla="*/ 5747 w 6519"/>
              <a:gd name="T69" fmla="*/ 6533 h 6533"/>
              <a:gd name="T70" fmla="*/ 6519 w 6519"/>
              <a:gd name="T71" fmla="*/ 5761 h 6533"/>
              <a:gd name="T72" fmla="*/ 5754 w 6519"/>
              <a:gd name="T73" fmla="*/ 4984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19" h="6533">
                <a:moveTo>
                  <a:pt x="5754" y="4984"/>
                </a:moveTo>
                <a:cubicBezTo>
                  <a:pt x="5556" y="4984"/>
                  <a:pt x="5376" y="5056"/>
                  <a:pt x="5242" y="5181"/>
                </a:cubicBezTo>
                <a:lnTo>
                  <a:pt x="4254" y="4140"/>
                </a:lnTo>
                <a:cubicBezTo>
                  <a:pt x="4460" y="3907"/>
                  <a:pt x="4584" y="3601"/>
                  <a:pt x="4584" y="3260"/>
                </a:cubicBezTo>
                <a:cubicBezTo>
                  <a:pt x="4584" y="2531"/>
                  <a:pt x="3988" y="1935"/>
                  <a:pt x="3259" y="1935"/>
                </a:cubicBezTo>
                <a:cubicBezTo>
                  <a:pt x="3192" y="1935"/>
                  <a:pt x="3119" y="1940"/>
                  <a:pt x="3052" y="1951"/>
                </a:cubicBezTo>
                <a:cubicBezTo>
                  <a:pt x="3052" y="1951"/>
                  <a:pt x="3295" y="1040"/>
                  <a:pt x="3295" y="1035"/>
                </a:cubicBezTo>
                <a:cubicBezTo>
                  <a:pt x="3564" y="1013"/>
                  <a:pt x="3771" y="792"/>
                  <a:pt x="3771" y="517"/>
                </a:cubicBezTo>
                <a:cubicBezTo>
                  <a:pt x="3771" y="232"/>
                  <a:pt x="3538" y="0"/>
                  <a:pt x="3254" y="0"/>
                </a:cubicBezTo>
                <a:cubicBezTo>
                  <a:pt x="2970" y="0"/>
                  <a:pt x="2746" y="239"/>
                  <a:pt x="2746" y="523"/>
                </a:cubicBezTo>
                <a:cubicBezTo>
                  <a:pt x="2746" y="729"/>
                  <a:pt x="2870" y="905"/>
                  <a:pt x="3040" y="988"/>
                </a:cubicBezTo>
                <a:lnTo>
                  <a:pt x="3040" y="993"/>
                </a:lnTo>
                <a:lnTo>
                  <a:pt x="2756" y="2039"/>
                </a:lnTo>
                <a:cubicBezTo>
                  <a:pt x="2580" y="2112"/>
                  <a:pt x="2423" y="2221"/>
                  <a:pt x="2295" y="2355"/>
                </a:cubicBezTo>
                <a:lnTo>
                  <a:pt x="1327" y="1315"/>
                </a:lnTo>
                <a:cubicBezTo>
                  <a:pt x="1462" y="1175"/>
                  <a:pt x="1544" y="988"/>
                  <a:pt x="1544" y="776"/>
                </a:cubicBezTo>
                <a:cubicBezTo>
                  <a:pt x="1544" y="352"/>
                  <a:pt x="1198" y="4"/>
                  <a:pt x="772" y="4"/>
                </a:cubicBezTo>
                <a:cubicBezTo>
                  <a:pt x="347" y="4"/>
                  <a:pt x="0" y="351"/>
                  <a:pt x="0" y="776"/>
                </a:cubicBezTo>
                <a:cubicBezTo>
                  <a:pt x="0" y="1200"/>
                  <a:pt x="347" y="1548"/>
                  <a:pt x="772" y="1548"/>
                </a:cubicBezTo>
                <a:cubicBezTo>
                  <a:pt x="890" y="1548"/>
                  <a:pt x="1008" y="1517"/>
                  <a:pt x="1106" y="1472"/>
                </a:cubicBezTo>
                <a:lnTo>
                  <a:pt x="2134" y="2573"/>
                </a:lnTo>
                <a:cubicBezTo>
                  <a:pt x="2010" y="2775"/>
                  <a:pt x="1938" y="3013"/>
                  <a:pt x="1938" y="3272"/>
                </a:cubicBezTo>
                <a:cubicBezTo>
                  <a:pt x="1938" y="3571"/>
                  <a:pt x="2040" y="3849"/>
                  <a:pt x="2204" y="4071"/>
                </a:cubicBezTo>
                <a:cubicBezTo>
                  <a:pt x="2204" y="4071"/>
                  <a:pt x="1498" y="4783"/>
                  <a:pt x="1492" y="4783"/>
                </a:cubicBezTo>
                <a:cubicBezTo>
                  <a:pt x="1338" y="4679"/>
                  <a:pt x="1156" y="4617"/>
                  <a:pt x="954" y="4617"/>
                </a:cubicBezTo>
                <a:cubicBezTo>
                  <a:pt x="426" y="4623"/>
                  <a:pt x="2" y="5047"/>
                  <a:pt x="2" y="5575"/>
                </a:cubicBezTo>
                <a:cubicBezTo>
                  <a:pt x="2" y="6103"/>
                  <a:pt x="426" y="6527"/>
                  <a:pt x="954" y="6527"/>
                </a:cubicBezTo>
                <a:cubicBezTo>
                  <a:pt x="1482" y="6527"/>
                  <a:pt x="1906" y="6103"/>
                  <a:pt x="1906" y="5575"/>
                </a:cubicBezTo>
                <a:cubicBezTo>
                  <a:pt x="1906" y="5341"/>
                  <a:pt x="1823" y="5129"/>
                  <a:pt x="1683" y="4964"/>
                </a:cubicBezTo>
                <a:lnTo>
                  <a:pt x="2382" y="4265"/>
                </a:lnTo>
                <a:cubicBezTo>
                  <a:pt x="2615" y="4472"/>
                  <a:pt x="2920" y="4596"/>
                  <a:pt x="3256" y="4596"/>
                </a:cubicBezTo>
                <a:cubicBezTo>
                  <a:pt x="3556" y="4596"/>
                  <a:pt x="3831" y="4497"/>
                  <a:pt x="4052" y="4328"/>
                </a:cubicBezTo>
                <a:cubicBezTo>
                  <a:pt x="4052" y="4328"/>
                  <a:pt x="5063" y="5389"/>
                  <a:pt x="5068" y="5393"/>
                </a:cubicBezTo>
                <a:cubicBezTo>
                  <a:pt x="5006" y="5503"/>
                  <a:pt x="4975" y="5627"/>
                  <a:pt x="4975" y="5761"/>
                </a:cubicBezTo>
                <a:cubicBezTo>
                  <a:pt x="4975" y="6185"/>
                  <a:pt x="5322" y="6533"/>
                  <a:pt x="5747" y="6533"/>
                </a:cubicBezTo>
                <a:cubicBezTo>
                  <a:pt x="6172" y="6533"/>
                  <a:pt x="6519" y="6187"/>
                  <a:pt x="6519" y="5761"/>
                </a:cubicBezTo>
                <a:cubicBezTo>
                  <a:pt x="6519" y="5336"/>
                  <a:pt x="6178" y="4984"/>
                  <a:pt x="5754" y="4984"/>
                </a:cubicBezTo>
                <a:close/>
              </a:path>
            </a:pathLst>
          </a:custGeom>
          <a:solidFill>
            <a:schemeClr val="bg1"/>
          </a:solidFill>
          <a:ln>
            <a:noFill/>
          </a:ln>
        </p:spPr>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1" name="TextBox 2"/>
          <p:cNvSpPr txBox="1"/>
          <p:nvPr/>
        </p:nvSpPr>
        <p:spPr>
          <a:xfrm>
            <a:off x="4436745" y="227330"/>
            <a:ext cx="3467735" cy="398780"/>
          </a:xfrm>
          <a:prstGeom prst="rect">
            <a:avLst/>
          </a:prstGeom>
          <a:noFill/>
        </p:spPr>
        <p:txBody>
          <a:bodyPr wrap="square" rtlCol="0">
            <a:spAutoFit/>
          </a:bodyPr>
          <a:lstStyle/>
          <a:p>
            <a:pPr algn="ctr" fontAlgn="base">
              <a:spcBef>
                <a:spcPct val="0"/>
              </a:spcBef>
              <a:spcAft>
                <a:spcPct val="0"/>
              </a:spcAft>
              <a:buFont typeface="汉仪中黑简" panose="02010609000101010101" pitchFamily="49" charset="-122"/>
              <a:buNone/>
            </a:pP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ViT-CX</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因果解释</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12" name="直接连接符 11"/>
          <p:cNvCxnSpPr>
            <a:stCxn id="11"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sp>
        <p:nvSpPr>
          <p:cNvPr id="9" name="任意多边形"/>
          <p:cNvSpPr/>
          <p:nvPr>
            <p:custDataLst>
              <p:tags r:id="rId12"/>
            </p:custDataLst>
          </p:nvPr>
        </p:nvSpPr>
        <p:spPr bwMode="auto">
          <a:xfrm>
            <a:off x="6463665" y="4239260"/>
            <a:ext cx="441325" cy="4451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3193" h="607052">
                <a:moveTo>
                  <a:pt x="211217" y="369"/>
                </a:moveTo>
                <a:cubicBezTo>
                  <a:pt x="238523" y="-2018"/>
                  <a:pt x="265569" y="10006"/>
                  <a:pt x="282506" y="32559"/>
                </a:cubicBezTo>
                <a:lnTo>
                  <a:pt x="282506" y="149314"/>
                </a:lnTo>
                <a:cubicBezTo>
                  <a:pt x="247634" y="135046"/>
                  <a:pt x="207693" y="137961"/>
                  <a:pt x="174819" y="160821"/>
                </a:cubicBezTo>
                <a:cubicBezTo>
                  <a:pt x="167445" y="165884"/>
                  <a:pt x="166062" y="176163"/>
                  <a:pt x="171285" y="183527"/>
                </a:cubicBezTo>
                <a:cubicBezTo>
                  <a:pt x="176508" y="191045"/>
                  <a:pt x="186647" y="192733"/>
                  <a:pt x="194175" y="187670"/>
                </a:cubicBezTo>
                <a:cubicBezTo>
                  <a:pt x="197093" y="185522"/>
                  <a:pt x="200166" y="183681"/>
                  <a:pt x="203392" y="182147"/>
                </a:cubicBezTo>
                <a:cubicBezTo>
                  <a:pt x="199859" y="192886"/>
                  <a:pt x="198630" y="204393"/>
                  <a:pt x="200012" y="215439"/>
                </a:cubicBezTo>
                <a:cubicBezTo>
                  <a:pt x="201241" y="223571"/>
                  <a:pt x="208154" y="229554"/>
                  <a:pt x="216296" y="229554"/>
                </a:cubicBezTo>
                <a:cubicBezTo>
                  <a:pt x="217064" y="229554"/>
                  <a:pt x="217678" y="229554"/>
                  <a:pt x="218447" y="229401"/>
                </a:cubicBezTo>
                <a:cubicBezTo>
                  <a:pt x="227357" y="228173"/>
                  <a:pt x="233501" y="219889"/>
                  <a:pt x="232272" y="210990"/>
                </a:cubicBezTo>
                <a:cubicBezTo>
                  <a:pt x="230429" y="196568"/>
                  <a:pt x="237495" y="180305"/>
                  <a:pt x="245637" y="173555"/>
                </a:cubicBezTo>
                <a:cubicBezTo>
                  <a:pt x="258849" y="174629"/>
                  <a:pt x="270216" y="178925"/>
                  <a:pt x="282506" y="186136"/>
                </a:cubicBezTo>
                <a:lnTo>
                  <a:pt x="282506" y="390955"/>
                </a:lnTo>
                <a:cubicBezTo>
                  <a:pt x="262075" y="386813"/>
                  <a:pt x="246559" y="370857"/>
                  <a:pt x="242565" y="350145"/>
                </a:cubicBezTo>
                <a:cubicBezTo>
                  <a:pt x="240875" y="341246"/>
                  <a:pt x="232733" y="335416"/>
                  <a:pt x="223977" y="337104"/>
                </a:cubicBezTo>
                <a:cubicBezTo>
                  <a:pt x="215067" y="338791"/>
                  <a:pt x="209229" y="347383"/>
                  <a:pt x="210919" y="356281"/>
                </a:cubicBezTo>
                <a:cubicBezTo>
                  <a:pt x="213070" y="367481"/>
                  <a:pt x="217371" y="377914"/>
                  <a:pt x="223516" y="386966"/>
                </a:cubicBezTo>
                <a:cubicBezTo>
                  <a:pt x="213992" y="392489"/>
                  <a:pt x="199705" y="397092"/>
                  <a:pt x="186033" y="387733"/>
                </a:cubicBezTo>
                <a:cubicBezTo>
                  <a:pt x="178506" y="382670"/>
                  <a:pt x="168367" y="384665"/>
                  <a:pt x="163297" y="392182"/>
                </a:cubicBezTo>
                <a:cubicBezTo>
                  <a:pt x="158228" y="399700"/>
                  <a:pt x="160071" y="409826"/>
                  <a:pt x="167599" y="414889"/>
                </a:cubicBezTo>
                <a:cubicBezTo>
                  <a:pt x="179274" y="422867"/>
                  <a:pt x="191102" y="425935"/>
                  <a:pt x="202470" y="425935"/>
                </a:cubicBezTo>
                <a:cubicBezTo>
                  <a:pt x="219676" y="425935"/>
                  <a:pt x="235191" y="418725"/>
                  <a:pt x="246559" y="410747"/>
                </a:cubicBezTo>
                <a:cubicBezTo>
                  <a:pt x="257312" y="417804"/>
                  <a:pt x="268219" y="422560"/>
                  <a:pt x="282506" y="424248"/>
                </a:cubicBezTo>
                <a:lnTo>
                  <a:pt x="282506" y="556805"/>
                </a:lnTo>
                <a:cubicBezTo>
                  <a:pt x="282506" y="556959"/>
                  <a:pt x="282967" y="556959"/>
                  <a:pt x="282967" y="556959"/>
                </a:cubicBezTo>
                <a:cubicBezTo>
                  <a:pt x="277436" y="575062"/>
                  <a:pt x="264686" y="590098"/>
                  <a:pt x="246098" y="598996"/>
                </a:cubicBezTo>
                <a:cubicBezTo>
                  <a:pt x="227664" y="607742"/>
                  <a:pt x="206157" y="609429"/>
                  <a:pt x="187108" y="603753"/>
                </a:cubicBezTo>
                <a:cubicBezTo>
                  <a:pt x="148396" y="591939"/>
                  <a:pt x="126429" y="550975"/>
                  <a:pt x="138104" y="512312"/>
                </a:cubicBezTo>
                <a:cubicBezTo>
                  <a:pt x="140715" y="503567"/>
                  <a:pt x="135799" y="494515"/>
                  <a:pt x="127197" y="491907"/>
                </a:cubicBezTo>
                <a:cubicBezTo>
                  <a:pt x="118440" y="489299"/>
                  <a:pt x="109377" y="494055"/>
                  <a:pt x="106765" y="502800"/>
                </a:cubicBezTo>
                <a:cubicBezTo>
                  <a:pt x="104307" y="510625"/>
                  <a:pt x="102925" y="518449"/>
                  <a:pt x="102464" y="526274"/>
                </a:cubicBezTo>
                <a:cubicBezTo>
                  <a:pt x="101696" y="526274"/>
                  <a:pt x="101081" y="526427"/>
                  <a:pt x="100313" y="526427"/>
                </a:cubicBezTo>
                <a:cubicBezTo>
                  <a:pt x="64520" y="526427"/>
                  <a:pt x="35639" y="497430"/>
                  <a:pt x="35639" y="461836"/>
                </a:cubicBezTo>
                <a:cubicBezTo>
                  <a:pt x="35639" y="445727"/>
                  <a:pt x="41477" y="430998"/>
                  <a:pt x="51309" y="419645"/>
                </a:cubicBezTo>
                <a:cubicBezTo>
                  <a:pt x="62369" y="423174"/>
                  <a:pt x="74198" y="425015"/>
                  <a:pt x="86487" y="425015"/>
                </a:cubicBezTo>
                <a:cubicBezTo>
                  <a:pt x="95551" y="425015"/>
                  <a:pt x="102925" y="417651"/>
                  <a:pt x="102925" y="408599"/>
                </a:cubicBezTo>
                <a:cubicBezTo>
                  <a:pt x="102925" y="399547"/>
                  <a:pt x="95551" y="392182"/>
                  <a:pt x="86487" y="392182"/>
                </a:cubicBezTo>
                <a:cubicBezTo>
                  <a:pt x="38865" y="392182"/>
                  <a:pt x="0" y="353520"/>
                  <a:pt x="0" y="305805"/>
                </a:cubicBezTo>
                <a:cubicBezTo>
                  <a:pt x="0" y="271285"/>
                  <a:pt x="20585" y="241368"/>
                  <a:pt x="50080" y="227560"/>
                </a:cubicBezTo>
                <a:cubicBezTo>
                  <a:pt x="56378" y="233083"/>
                  <a:pt x="65749" y="244590"/>
                  <a:pt x="65288" y="264841"/>
                </a:cubicBezTo>
                <a:cubicBezTo>
                  <a:pt x="64981" y="273893"/>
                  <a:pt x="72201" y="281411"/>
                  <a:pt x="81111" y="281565"/>
                </a:cubicBezTo>
                <a:cubicBezTo>
                  <a:pt x="81264" y="281565"/>
                  <a:pt x="81572" y="281565"/>
                  <a:pt x="81725" y="281565"/>
                </a:cubicBezTo>
                <a:cubicBezTo>
                  <a:pt x="90482" y="281565"/>
                  <a:pt x="97702" y="274507"/>
                  <a:pt x="98009" y="265762"/>
                </a:cubicBezTo>
                <a:cubicBezTo>
                  <a:pt x="98623" y="245817"/>
                  <a:pt x="92940" y="230628"/>
                  <a:pt x="85719" y="219428"/>
                </a:cubicBezTo>
                <a:cubicBezTo>
                  <a:pt x="86027" y="219428"/>
                  <a:pt x="86334" y="219428"/>
                  <a:pt x="86487" y="219428"/>
                </a:cubicBezTo>
                <a:cubicBezTo>
                  <a:pt x="95551" y="219428"/>
                  <a:pt x="102925" y="212217"/>
                  <a:pt x="102925" y="203165"/>
                </a:cubicBezTo>
                <a:cubicBezTo>
                  <a:pt x="102925" y="194114"/>
                  <a:pt x="95551" y="186749"/>
                  <a:pt x="86487" y="186749"/>
                </a:cubicBezTo>
                <a:cubicBezTo>
                  <a:pt x="67439" y="186749"/>
                  <a:pt x="49465" y="191199"/>
                  <a:pt x="33489" y="199176"/>
                </a:cubicBezTo>
                <a:cubicBezTo>
                  <a:pt x="30416" y="190431"/>
                  <a:pt x="28880" y="181073"/>
                  <a:pt x="28880" y="171254"/>
                </a:cubicBezTo>
                <a:cubicBezTo>
                  <a:pt x="28880" y="126147"/>
                  <a:pt x="62523" y="89172"/>
                  <a:pt x="105997" y="83649"/>
                </a:cubicBezTo>
                <a:cubicBezTo>
                  <a:pt x="106458" y="98838"/>
                  <a:pt x="109991" y="114027"/>
                  <a:pt x="116751" y="128295"/>
                </a:cubicBezTo>
                <a:cubicBezTo>
                  <a:pt x="119516" y="134279"/>
                  <a:pt x="125507" y="137654"/>
                  <a:pt x="131652" y="137654"/>
                </a:cubicBezTo>
                <a:cubicBezTo>
                  <a:pt x="133956" y="137654"/>
                  <a:pt x="136260" y="137194"/>
                  <a:pt x="138564" y="136120"/>
                </a:cubicBezTo>
                <a:cubicBezTo>
                  <a:pt x="146706" y="132284"/>
                  <a:pt x="150240" y="122465"/>
                  <a:pt x="146245" y="114334"/>
                </a:cubicBezTo>
                <a:cubicBezTo>
                  <a:pt x="137182" y="95002"/>
                  <a:pt x="135953" y="73216"/>
                  <a:pt x="143173" y="53118"/>
                </a:cubicBezTo>
                <a:cubicBezTo>
                  <a:pt x="150393" y="33020"/>
                  <a:pt x="164833" y="16910"/>
                  <a:pt x="184189" y="7705"/>
                </a:cubicBezTo>
                <a:cubicBezTo>
                  <a:pt x="192984" y="3562"/>
                  <a:pt x="202115" y="1165"/>
                  <a:pt x="211217" y="369"/>
                </a:cubicBezTo>
                <a:close/>
                <a:moveTo>
                  <a:pt x="390185" y="335"/>
                </a:moveTo>
                <a:cubicBezTo>
                  <a:pt x="399423" y="1172"/>
                  <a:pt x="408603" y="3589"/>
                  <a:pt x="417284" y="7693"/>
                </a:cubicBezTo>
                <a:cubicBezTo>
                  <a:pt x="436643" y="16898"/>
                  <a:pt x="452469" y="33008"/>
                  <a:pt x="459844" y="53107"/>
                </a:cubicBezTo>
                <a:cubicBezTo>
                  <a:pt x="467065" y="73206"/>
                  <a:pt x="465989" y="94992"/>
                  <a:pt x="456771" y="114324"/>
                </a:cubicBezTo>
                <a:cubicBezTo>
                  <a:pt x="452930" y="122455"/>
                  <a:pt x="456463" y="132275"/>
                  <a:pt x="464607" y="136110"/>
                </a:cubicBezTo>
                <a:cubicBezTo>
                  <a:pt x="466911" y="137184"/>
                  <a:pt x="469216" y="137644"/>
                  <a:pt x="471674" y="137644"/>
                </a:cubicBezTo>
                <a:cubicBezTo>
                  <a:pt x="477820" y="137644"/>
                  <a:pt x="483658" y="134269"/>
                  <a:pt x="486424" y="128285"/>
                </a:cubicBezTo>
                <a:cubicBezTo>
                  <a:pt x="493184" y="114017"/>
                  <a:pt x="496718" y="98828"/>
                  <a:pt x="497179" y="83639"/>
                </a:cubicBezTo>
                <a:cubicBezTo>
                  <a:pt x="540814" y="89162"/>
                  <a:pt x="574462" y="126138"/>
                  <a:pt x="574462" y="171245"/>
                </a:cubicBezTo>
                <a:cubicBezTo>
                  <a:pt x="574462" y="181064"/>
                  <a:pt x="572772" y="190423"/>
                  <a:pt x="569853" y="199168"/>
                </a:cubicBezTo>
                <a:cubicBezTo>
                  <a:pt x="553874" y="191190"/>
                  <a:pt x="535744" y="186741"/>
                  <a:pt x="516692" y="186741"/>
                </a:cubicBezTo>
                <a:cubicBezTo>
                  <a:pt x="507627" y="186741"/>
                  <a:pt x="500406" y="194105"/>
                  <a:pt x="500406" y="203157"/>
                </a:cubicBezTo>
                <a:cubicBezTo>
                  <a:pt x="500406" y="212209"/>
                  <a:pt x="507627" y="219420"/>
                  <a:pt x="516692" y="219420"/>
                </a:cubicBezTo>
                <a:cubicBezTo>
                  <a:pt x="516999" y="219420"/>
                  <a:pt x="517306" y="219420"/>
                  <a:pt x="517460" y="219420"/>
                </a:cubicBezTo>
                <a:cubicBezTo>
                  <a:pt x="510392" y="230621"/>
                  <a:pt x="504708" y="245810"/>
                  <a:pt x="505169" y="265755"/>
                </a:cubicBezTo>
                <a:cubicBezTo>
                  <a:pt x="505476" y="274500"/>
                  <a:pt x="512851" y="281558"/>
                  <a:pt x="521608" y="281558"/>
                </a:cubicBezTo>
                <a:cubicBezTo>
                  <a:pt x="521762" y="281558"/>
                  <a:pt x="521916" y="281558"/>
                  <a:pt x="522069" y="281558"/>
                </a:cubicBezTo>
                <a:cubicBezTo>
                  <a:pt x="531134" y="281405"/>
                  <a:pt x="538202" y="273733"/>
                  <a:pt x="538048" y="264835"/>
                </a:cubicBezTo>
                <a:cubicBezTo>
                  <a:pt x="537434" y="244889"/>
                  <a:pt x="546960" y="233075"/>
                  <a:pt x="553259" y="227552"/>
                </a:cubicBezTo>
                <a:cubicBezTo>
                  <a:pt x="582759" y="241360"/>
                  <a:pt x="603193" y="271278"/>
                  <a:pt x="603193" y="305799"/>
                </a:cubicBezTo>
                <a:cubicBezTo>
                  <a:pt x="603193" y="353515"/>
                  <a:pt x="564475" y="392178"/>
                  <a:pt x="516692" y="392178"/>
                </a:cubicBezTo>
                <a:cubicBezTo>
                  <a:pt x="507627" y="392178"/>
                  <a:pt x="500406" y="399542"/>
                  <a:pt x="500406" y="408595"/>
                </a:cubicBezTo>
                <a:cubicBezTo>
                  <a:pt x="500406" y="417647"/>
                  <a:pt x="507627" y="425011"/>
                  <a:pt x="516692" y="425011"/>
                </a:cubicBezTo>
                <a:cubicBezTo>
                  <a:pt x="528983" y="425011"/>
                  <a:pt x="540814" y="423170"/>
                  <a:pt x="552030" y="419641"/>
                </a:cubicBezTo>
                <a:cubicBezTo>
                  <a:pt x="561709" y="430995"/>
                  <a:pt x="567702" y="445724"/>
                  <a:pt x="567702" y="461833"/>
                </a:cubicBezTo>
                <a:cubicBezTo>
                  <a:pt x="567702" y="497428"/>
                  <a:pt x="538663" y="526426"/>
                  <a:pt x="503018" y="526426"/>
                </a:cubicBezTo>
                <a:cubicBezTo>
                  <a:pt x="502249" y="526426"/>
                  <a:pt x="501481" y="526272"/>
                  <a:pt x="500867" y="526272"/>
                </a:cubicBezTo>
                <a:cubicBezTo>
                  <a:pt x="500252" y="518448"/>
                  <a:pt x="498869" y="510623"/>
                  <a:pt x="496564" y="502798"/>
                </a:cubicBezTo>
                <a:cubicBezTo>
                  <a:pt x="493799" y="494053"/>
                  <a:pt x="484734" y="489297"/>
                  <a:pt x="475976" y="491905"/>
                </a:cubicBezTo>
                <a:cubicBezTo>
                  <a:pt x="467372" y="494513"/>
                  <a:pt x="462456" y="503565"/>
                  <a:pt x="465068" y="512311"/>
                </a:cubicBezTo>
                <a:cubicBezTo>
                  <a:pt x="476744" y="550974"/>
                  <a:pt x="454620" y="591939"/>
                  <a:pt x="415902" y="603752"/>
                </a:cubicBezTo>
                <a:cubicBezTo>
                  <a:pt x="396850" y="609429"/>
                  <a:pt x="375032" y="607741"/>
                  <a:pt x="356595" y="598996"/>
                </a:cubicBezTo>
                <a:cubicBezTo>
                  <a:pt x="338004" y="590097"/>
                  <a:pt x="324023" y="575062"/>
                  <a:pt x="318491" y="556957"/>
                </a:cubicBezTo>
                <a:cubicBezTo>
                  <a:pt x="318491" y="556957"/>
                  <a:pt x="317262" y="556957"/>
                  <a:pt x="317262" y="556804"/>
                </a:cubicBezTo>
                <a:lnTo>
                  <a:pt x="317262" y="495741"/>
                </a:lnTo>
                <a:cubicBezTo>
                  <a:pt x="325559" y="499423"/>
                  <a:pt x="335085" y="502031"/>
                  <a:pt x="343996" y="503105"/>
                </a:cubicBezTo>
                <a:cubicBezTo>
                  <a:pt x="347530" y="503565"/>
                  <a:pt x="352293" y="503719"/>
                  <a:pt x="355827" y="503719"/>
                </a:cubicBezTo>
                <a:cubicBezTo>
                  <a:pt x="374571" y="503719"/>
                  <a:pt x="392548" y="497582"/>
                  <a:pt x="407451" y="485921"/>
                </a:cubicBezTo>
                <a:cubicBezTo>
                  <a:pt x="414672" y="480398"/>
                  <a:pt x="415748" y="470118"/>
                  <a:pt x="410217" y="462907"/>
                </a:cubicBezTo>
                <a:cubicBezTo>
                  <a:pt x="404686" y="455850"/>
                  <a:pt x="394084" y="454469"/>
                  <a:pt x="386863" y="459992"/>
                </a:cubicBezTo>
                <a:cubicBezTo>
                  <a:pt x="375954" y="468584"/>
                  <a:pt x="361819" y="472266"/>
                  <a:pt x="348145" y="470579"/>
                </a:cubicBezTo>
                <a:cubicBezTo>
                  <a:pt x="336775" y="469198"/>
                  <a:pt x="325559" y="464288"/>
                  <a:pt x="317262" y="456617"/>
                </a:cubicBezTo>
                <a:lnTo>
                  <a:pt x="317262" y="285547"/>
                </a:lnTo>
                <a:cubicBezTo>
                  <a:pt x="327556" y="288922"/>
                  <a:pt x="336160" y="294906"/>
                  <a:pt x="342460" y="303038"/>
                </a:cubicBezTo>
                <a:cubicBezTo>
                  <a:pt x="350757" y="314084"/>
                  <a:pt x="355520" y="327739"/>
                  <a:pt x="353676" y="341394"/>
                </a:cubicBezTo>
                <a:cubicBezTo>
                  <a:pt x="352447" y="350293"/>
                  <a:pt x="358746" y="358578"/>
                  <a:pt x="367657" y="359805"/>
                </a:cubicBezTo>
                <a:cubicBezTo>
                  <a:pt x="368426" y="359959"/>
                  <a:pt x="369194" y="359959"/>
                  <a:pt x="369962" y="359959"/>
                </a:cubicBezTo>
                <a:cubicBezTo>
                  <a:pt x="377952" y="359959"/>
                  <a:pt x="385019" y="354128"/>
                  <a:pt x="386095" y="345843"/>
                </a:cubicBezTo>
                <a:cubicBezTo>
                  <a:pt x="387631" y="334643"/>
                  <a:pt x="387017" y="323443"/>
                  <a:pt x="384097" y="312857"/>
                </a:cubicBezTo>
                <a:cubicBezTo>
                  <a:pt x="385941" y="312550"/>
                  <a:pt x="387938" y="312243"/>
                  <a:pt x="389936" y="311936"/>
                </a:cubicBezTo>
                <a:cubicBezTo>
                  <a:pt x="402995" y="310709"/>
                  <a:pt x="412675" y="314698"/>
                  <a:pt x="419743" y="324057"/>
                </a:cubicBezTo>
                <a:cubicBezTo>
                  <a:pt x="422969" y="328199"/>
                  <a:pt x="427732" y="330501"/>
                  <a:pt x="432802" y="330501"/>
                </a:cubicBezTo>
                <a:cubicBezTo>
                  <a:pt x="436183" y="330501"/>
                  <a:pt x="439563" y="329427"/>
                  <a:pt x="442482" y="327125"/>
                </a:cubicBezTo>
                <a:cubicBezTo>
                  <a:pt x="449703" y="321756"/>
                  <a:pt x="450779" y="311476"/>
                  <a:pt x="445401" y="304265"/>
                </a:cubicBezTo>
                <a:cubicBezTo>
                  <a:pt x="423584" y="275574"/>
                  <a:pt x="390089" y="276188"/>
                  <a:pt x="368118" y="282785"/>
                </a:cubicBezTo>
                <a:cubicBezTo>
                  <a:pt x="355673" y="266676"/>
                  <a:pt x="337851" y="255782"/>
                  <a:pt x="317416" y="251640"/>
                </a:cubicBezTo>
                <a:lnTo>
                  <a:pt x="317416" y="157743"/>
                </a:lnTo>
                <a:cubicBezTo>
                  <a:pt x="333702" y="156362"/>
                  <a:pt x="350296" y="150225"/>
                  <a:pt x="363202" y="140099"/>
                </a:cubicBezTo>
                <a:cubicBezTo>
                  <a:pt x="370269" y="134576"/>
                  <a:pt x="372420" y="124296"/>
                  <a:pt x="366889" y="117239"/>
                </a:cubicBezTo>
                <a:cubicBezTo>
                  <a:pt x="361358" y="110028"/>
                  <a:pt x="350449" y="108800"/>
                  <a:pt x="343382" y="114324"/>
                </a:cubicBezTo>
                <a:cubicBezTo>
                  <a:pt x="336160" y="120000"/>
                  <a:pt x="327556" y="123529"/>
                  <a:pt x="317416" y="124757"/>
                </a:cubicBezTo>
                <a:lnTo>
                  <a:pt x="317416" y="32548"/>
                </a:lnTo>
                <a:cubicBezTo>
                  <a:pt x="334240" y="9534"/>
                  <a:pt x="362472" y="-2174"/>
                  <a:pt x="390185" y="335"/>
                </a:cubicBezTo>
                <a:close/>
              </a:path>
            </a:pathLst>
          </a:custGeom>
          <a:solidFill>
            <a:schemeClr val="bg1"/>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4" name="加号 13"/>
          <p:cNvSpPr/>
          <p:nvPr/>
        </p:nvSpPr>
        <p:spPr>
          <a:xfrm>
            <a:off x="5961380" y="2073275"/>
            <a:ext cx="407035" cy="490220"/>
          </a:xfrm>
          <a:prstGeom prst="mathPlus">
            <a:avLst>
              <a:gd name="adj1" fmla="val 23465"/>
            </a:avLst>
          </a:prstGeom>
          <a:solidFill>
            <a:srgbClr val="3A4B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13"/>
          <a:stretch>
            <a:fillRect/>
          </a:stretch>
        </p:blipFill>
        <p:spPr>
          <a:xfrm>
            <a:off x="3096260" y="3385185"/>
            <a:ext cx="5999480" cy="3321050"/>
          </a:xfrm>
          <a:prstGeom prst="rect">
            <a:avLst/>
          </a:prstGeom>
        </p:spPr>
      </p:pic>
      <p:sp>
        <p:nvSpPr>
          <p:cNvPr id="21" name="文本框 20"/>
          <p:cNvSpPr txBox="1"/>
          <p:nvPr/>
        </p:nvSpPr>
        <p:spPr>
          <a:xfrm>
            <a:off x="813435" y="4391025"/>
            <a:ext cx="2207895" cy="645160"/>
          </a:xfrm>
          <a:prstGeom prst="rect">
            <a:avLst/>
          </a:prstGeom>
          <a:noFill/>
        </p:spPr>
        <p:txBody>
          <a:bodyPr wrap="square" rtlCol="0">
            <a:spAutoFit/>
          </a:bodyPr>
          <a:p>
            <a:pPr algn="ctr"/>
            <a:r>
              <a:rPr lang="zh-CN" altLang="en-US"/>
              <a:t>红色</a:t>
            </a:r>
            <a:r>
              <a:rPr lang="en-US" altLang="zh-CN"/>
              <a:t> = </a:t>
            </a:r>
            <a:r>
              <a:rPr lang="zh-CN" altLang="en-US"/>
              <a:t>高重要性</a:t>
            </a:r>
            <a:endParaRPr lang="zh-CN" altLang="en-US"/>
          </a:p>
          <a:p>
            <a:pPr algn="ctr"/>
            <a:r>
              <a:rPr lang="zh-CN" altLang="en-US"/>
              <a:t>蓝色</a:t>
            </a:r>
            <a:r>
              <a:rPr lang="en-US" altLang="zh-CN"/>
              <a:t> = </a:t>
            </a:r>
            <a:r>
              <a:rPr lang="zh-CN" altLang="en-US"/>
              <a:t>低重要性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2"/>
          <p:cNvSpPr txBox="1"/>
          <p:nvPr/>
        </p:nvSpPr>
        <p:spPr>
          <a:xfrm>
            <a:off x="4436745" y="227330"/>
            <a:ext cx="3467735" cy="398780"/>
          </a:xfrm>
          <a:prstGeom prst="rect">
            <a:avLst/>
          </a:prstGeom>
          <a:noFill/>
        </p:spPr>
        <p:txBody>
          <a:bodyPr wrap="square" rtlCol="0">
            <a:spAutoFit/>
          </a:bodyPr>
          <a:lstStyle/>
          <a:p>
            <a:pPr algn="ctr" fontAlgn="base">
              <a:spcBef>
                <a:spcPct val="0"/>
              </a:spcBef>
              <a:spcAft>
                <a:spcPct val="0"/>
              </a:spcAft>
              <a:buFont typeface="汉仪中黑简" panose="02010609000101010101" pitchFamily="49" charset="-122"/>
              <a:buNone/>
            </a:pP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ViT-CX</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因果解释</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12" name="直接连接符 11"/>
          <p:cNvCxnSpPr>
            <a:stCxn id="11"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3228340" y="679450"/>
            <a:ext cx="5735955" cy="2984500"/>
          </a:xfrm>
          <a:prstGeom prst="rect">
            <a:avLst/>
          </a:prstGeom>
        </p:spPr>
      </p:pic>
      <p:pic>
        <p:nvPicPr>
          <p:cNvPr id="7" name="图片 6"/>
          <p:cNvPicPr>
            <a:picLocks noChangeAspect="1"/>
          </p:cNvPicPr>
          <p:nvPr/>
        </p:nvPicPr>
        <p:blipFill>
          <a:blip r:embed="rId2"/>
          <a:stretch>
            <a:fillRect/>
          </a:stretch>
        </p:blipFill>
        <p:spPr>
          <a:xfrm>
            <a:off x="3449320" y="3663950"/>
            <a:ext cx="5442585" cy="30702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
          <p:cNvSpPr txBox="1"/>
          <p:nvPr/>
        </p:nvSpPr>
        <p:spPr>
          <a:xfrm>
            <a:off x="4436745" y="227330"/>
            <a:ext cx="3467735" cy="398780"/>
          </a:xfrm>
          <a:prstGeom prst="rect">
            <a:avLst/>
          </a:prstGeom>
          <a:noFill/>
        </p:spPr>
        <p:txBody>
          <a:bodyPr wrap="square" rtlCol="0">
            <a:spAutoFit/>
          </a:bodyPr>
          <a:lstStyle/>
          <a:p>
            <a:pPr algn="ctr" fontAlgn="base">
              <a:spcBef>
                <a:spcPct val="0"/>
              </a:spcBef>
              <a:spcAft>
                <a:spcPct val="0"/>
              </a:spcAft>
              <a:buFont typeface="汉仪中黑简" panose="02010609000101010101" pitchFamily="49" charset="-122"/>
              <a:buNone/>
            </a:pP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ViT-CX</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因果解释</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17" name="直接连接符 16"/>
          <p:cNvCxnSpPr>
            <a:stCxn id="16"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pic>
        <p:nvPicPr>
          <p:cNvPr id="2" name="图片 1" descr="屏幕截图 2025-12-05 170650"/>
          <p:cNvPicPr>
            <a:picLocks noChangeAspect="1"/>
          </p:cNvPicPr>
          <p:nvPr/>
        </p:nvPicPr>
        <p:blipFill>
          <a:blip r:embed="rId1"/>
          <a:srcRect r="23000"/>
          <a:stretch>
            <a:fillRect/>
          </a:stretch>
        </p:blipFill>
        <p:spPr>
          <a:xfrm>
            <a:off x="854710" y="2998470"/>
            <a:ext cx="10480675" cy="2118360"/>
          </a:xfrm>
          <a:prstGeom prst="rect">
            <a:avLst/>
          </a:prstGeom>
        </p:spPr>
      </p:pic>
      <p:graphicFrame>
        <p:nvGraphicFramePr>
          <p:cNvPr id="3" name="表格 2"/>
          <p:cNvGraphicFramePr/>
          <p:nvPr/>
        </p:nvGraphicFramePr>
        <p:xfrm>
          <a:off x="1828800" y="1113790"/>
          <a:ext cx="8533130" cy="1524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endParaRPr lang="zh-CN" altLang="en-US"/>
                    </a:p>
                  </a:txBody>
                  <a:tcPr/>
                </a:tc>
                <a:tc>
                  <a:txBody>
                    <a:bodyPr/>
                    <a:p>
                      <a:pPr algn="ctr">
                        <a:buNone/>
                      </a:pPr>
                      <a:r>
                        <a:rPr lang="zh-CN" altLang="en-US"/>
                        <a:t>核心原理</a:t>
                      </a:r>
                      <a:endParaRPr lang="zh-CN" altLang="en-US"/>
                    </a:p>
                  </a:txBody>
                  <a:tcPr/>
                </a:tc>
              </a:tr>
              <a:tr h="381000">
                <a:tc>
                  <a:txBody>
                    <a:bodyPr/>
                    <a:p>
                      <a:pPr algn="ctr">
                        <a:buNone/>
                      </a:pPr>
                      <a:r>
                        <a:rPr lang="en-US" altLang="zh-CN"/>
                        <a:t>Attention</a:t>
                      </a:r>
                      <a:r>
                        <a:rPr lang="zh-CN" altLang="en-US"/>
                        <a:t>（</a:t>
                      </a:r>
                      <a:r>
                        <a:rPr lang="zh-CN" altLang="en-US"/>
                        <a:t>注意力图）</a:t>
                      </a:r>
                      <a:endParaRPr lang="zh-CN" altLang="en-US"/>
                    </a:p>
                  </a:txBody>
                  <a:tcPr/>
                </a:tc>
                <a:tc>
                  <a:txBody>
                    <a:bodyPr/>
                    <a:p>
                      <a:pPr algn="ctr">
                        <a:buNone/>
                      </a:pPr>
                      <a:r>
                        <a:rPr lang="zh-CN" altLang="en-US"/>
                        <a:t>信息关联强度</a:t>
                      </a:r>
                      <a:endParaRPr lang="zh-CN" altLang="en-US"/>
                    </a:p>
                  </a:txBody>
                  <a:tcPr/>
                </a:tc>
              </a:tr>
              <a:tr h="381000">
                <a:tc>
                  <a:txBody>
                    <a:bodyPr/>
                    <a:p>
                      <a:pPr algn="ctr">
                        <a:buNone/>
                      </a:pPr>
                      <a:r>
                        <a:rPr lang="en-US" altLang="zh-CN"/>
                        <a:t>Grad-CAM</a:t>
                      </a:r>
                      <a:endParaRPr lang="en-US" altLang="zh-CN"/>
                    </a:p>
                  </a:txBody>
                  <a:tcPr/>
                </a:tc>
                <a:tc>
                  <a:txBody>
                    <a:bodyPr/>
                    <a:p>
                      <a:pPr algn="ctr">
                        <a:buNone/>
                      </a:pPr>
                      <a:r>
                        <a:rPr lang="zh-CN" altLang="en-US"/>
                        <a:t>梯度衡量特征对预测的敏感度</a:t>
                      </a:r>
                      <a:endParaRPr lang="zh-CN" altLang="en-US"/>
                    </a:p>
                  </a:txBody>
                  <a:tcPr/>
                </a:tc>
              </a:tr>
              <a:tr h="381000">
                <a:tc>
                  <a:txBody>
                    <a:bodyPr/>
                    <a:p>
                      <a:pPr algn="ctr">
                        <a:buNone/>
                      </a:pPr>
                      <a:r>
                        <a:rPr lang="en-US" altLang="zh-CN"/>
                        <a:t>ViT-CX</a:t>
                      </a:r>
                      <a:endParaRPr lang="en-US" altLang="zh-CN"/>
                    </a:p>
                  </a:txBody>
                  <a:tcPr anchor="ctr" anchorCtr="0"/>
                </a:tc>
                <a:tc>
                  <a:txBody>
                    <a:bodyPr/>
                    <a:p>
                      <a:pPr algn="ctr">
                        <a:buNone/>
                      </a:pPr>
                      <a:r>
                        <a:rPr lang="zh-CN" altLang="en-US"/>
                        <a:t>反事实干预的因果效应</a:t>
                      </a:r>
                      <a:endParaRPr lang="zh-CN" altLang="en-US"/>
                    </a:p>
                  </a:txBody>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custDataLst>
              <p:tags r:id="rId1"/>
            </p:custDataLst>
          </p:nvPr>
        </p:nvSpPr>
        <p:spPr>
          <a:xfrm>
            <a:off x="988695" y="980440"/>
            <a:ext cx="4679315" cy="5359400"/>
          </a:xfrm>
          <a:prstGeom prst="round2DiagRect">
            <a:avLst/>
          </a:prstGeom>
          <a:noFill/>
          <a:ln w="12700" cap="flat" cmpd="sng" algn="ctr">
            <a:solidFill>
              <a:srgbClr val="3A4B50"/>
            </a:solidFill>
            <a:prstDash val="solid"/>
            <a:miter lim="800000"/>
          </a:ln>
          <a:effectLst/>
          <a:extLst>
            <a:ext uri="{909E8E84-426E-40DD-AFC4-6F175D3DCCD1}">
              <a14:hiddenFill xmlns:a14="http://schemas.microsoft.com/office/drawing/2010/main">
                <a:solidFill>
                  <a:schemeClr val="bg1"/>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1" name="TextBox 2"/>
          <p:cNvSpPr txBox="1"/>
          <p:nvPr/>
        </p:nvSpPr>
        <p:spPr>
          <a:xfrm>
            <a:off x="4436745" y="227330"/>
            <a:ext cx="3467735" cy="398780"/>
          </a:xfrm>
          <a:prstGeom prst="rect">
            <a:avLst/>
          </a:prstGeom>
          <a:noFill/>
        </p:spPr>
        <p:txBody>
          <a:bodyPr wrap="square" rtlCol="0">
            <a:spAutoFit/>
          </a:bodyPr>
          <a:lstStyle/>
          <a:p>
            <a:pPr algn="ctr" fontAlgn="base">
              <a:spcBef>
                <a:spcPct val="0"/>
              </a:spcBef>
              <a:spcAft>
                <a:spcPct val="0"/>
              </a:spcAft>
              <a:buFont typeface="汉仪中黑简" panose="02010609000101010101" pitchFamily="49" charset="-122"/>
              <a:buNone/>
            </a:pP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语义搜索系统</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12" name="直接连接符 11"/>
          <p:cNvCxnSpPr>
            <a:stCxn id="11"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2"/>
          <a:stretch>
            <a:fillRect/>
          </a:stretch>
        </p:blipFill>
        <p:spPr>
          <a:xfrm>
            <a:off x="5865495" y="856615"/>
            <a:ext cx="5797550" cy="2859405"/>
          </a:xfrm>
          <a:prstGeom prst="rect">
            <a:avLst/>
          </a:prstGeom>
        </p:spPr>
      </p:pic>
      <p:pic>
        <p:nvPicPr>
          <p:cNvPr id="17" name="图片 16"/>
          <p:cNvPicPr>
            <a:picLocks noChangeAspect="1"/>
          </p:cNvPicPr>
          <p:nvPr/>
        </p:nvPicPr>
        <p:blipFill>
          <a:blip r:embed="rId3"/>
          <a:stretch>
            <a:fillRect/>
          </a:stretch>
        </p:blipFill>
        <p:spPr>
          <a:xfrm>
            <a:off x="6090285" y="3760470"/>
            <a:ext cx="5342255" cy="2734310"/>
          </a:xfrm>
          <a:prstGeom prst="rect">
            <a:avLst/>
          </a:prstGeom>
        </p:spPr>
      </p:pic>
      <p:pic>
        <p:nvPicPr>
          <p:cNvPr id="18" name="图片 17"/>
          <p:cNvPicPr>
            <a:picLocks noChangeAspect="1"/>
          </p:cNvPicPr>
          <p:nvPr/>
        </p:nvPicPr>
        <p:blipFill>
          <a:blip r:embed="rId4"/>
          <a:stretch>
            <a:fillRect/>
          </a:stretch>
        </p:blipFill>
        <p:spPr>
          <a:xfrm>
            <a:off x="1833880" y="1035685"/>
            <a:ext cx="3015615" cy="5039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custDataLst>
              <p:tags r:id="rId1"/>
            </p:custDataLst>
          </p:nvPr>
        </p:nvSpPr>
        <p:spPr>
          <a:xfrm>
            <a:off x="746053" y="1359436"/>
            <a:ext cx="5339645" cy="1145081"/>
          </a:xfrm>
          <a:prstGeom prst="roundRect">
            <a:avLst/>
          </a:prstGeom>
          <a:solidFill>
            <a:srgbClr val="3A4B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1" name="任意多边形"/>
          <p:cNvSpPr>
            <a:spLocks noChangeAspect="1"/>
          </p:cNvSpPr>
          <p:nvPr>
            <p:custDataLst>
              <p:tags r:id="rId2"/>
            </p:custDataLst>
          </p:nvPr>
        </p:nvSpPr>
        <p:spPr bwMode="auto">
          <a:xfrm>
            <a:off x="6525501" y="1103764"/>
            <a:ext cx="609401" cy="609685"/>
          </a:xfrm>
          <a:custGeom>
            <a:avLst/>
            <a:gdLst>
              <a:gd name="T0" fmla="*/ 5754 w 6519"/>
              <a:gd name="T1" fmla="*/ 4984 h 6533"/>
              <a:gd name="T2" fmla="*/ 5242 w 6519"/>
              <a:gd name="T3" fmla="*/ 5181 h 6533"/>
              <a:gd name="T4" fmla="*/ 4254 w 6519"/>
              <a:gd name="T5" fmla="*/ 4140 h 6533"/>
              <a:gd name="T6" fmla="*/ 4584 w 6519"/>
              <a:gd name="T7" fmla="*/ 3260 h 6533"/>
              <a:gd name="T8" fmla="*/ 3259 w 6519"/>
              <a:gd name="T9" fmla="*/ 1935 h 6533"/>
              <a:gd name="T10" fmla="*/ 3052 w 6519"/>
              <a:gd name="T11" fmla="*/ 1951 h 6533"/>
              <a:gd name="T12" fmla="*/ 3295 w 6519"/>
              <a:gd name="T13" fmla="*/ 1035 h 6533"/>
              <a:gd name="T14" fmla="*/ 3771 w 6519"/>
              <a:gd name="T15" fmla="*/ 517 h 6533"/>
              <a:gd name="T16" fmla="*/ 3254 w 6519"/>
              <a:gd name="T17" fmla="*/ 0 h 6533"/>
              <a:gd name="T18" fmla="*/ 2746 w 6519"/>
              <a:gd name="T19" fmla="*/ 523 h 6533"/>
              <a:gd name="T20" fmla="*/ 3040 w 6519"/>
              <a:gd name="T21" fmla="*/ 988 h 6533"/>
              <a:gd name="T22" fmla="*/ 3040 w 6519"/>
              <a:gd name="T23" fmla="*/ 993 h 6533"/>
              <a:gd name="T24" fmla="*/ 2756 w 6519"/>
              <a:gd name="T25" fmla="*/ 2039 h 6533"/>
              <a:gd name="T26" fmla="*/ 2295 w 6519"/>
              <a:gd name="T27" fmla="*/ 2355 h 6533"/>
              <a:gd name="T28" fmla="*/ 1327 w 6519"/>
              <a:gd name="T29" fmla="*/ 1315 h 6533"/>
              <a:gd name="T30" fmla="*/ 1544 w 6519"/>
              <a:gd name="T31" fmla="*/ 776 h 6533"/>
              <a:gd name="T32" fmla="*/ 772 w 6519"/>
              <a:gd name="T33" fmla="*/ 4 h 6533"/>
              <a:gd name="T34" fmla="*/ 0 w 6519"/>
              <a:gd name="T35" fmla="*/ 776 h 6533"/>
              <a:gd name="T36" fmla="*/ 772 w 6519"/>
              <a:gd name="T37" fmla="*/ 1548 h 6533"/>
              <a:gd name="T38" fmla="*/ 1106 w 6519"/>
              <a:gd name="T39" fmla="*/ 1472 h 6533"/>
              <a:gd name="T40" fmla="*/ 2134 w 6519"/>
              <a:gd name="T41" fmla="*/ 2573 h 6533"/>
              <a:gd name="T42" fmla="*/ 1938 w 6519"/>
              <a:gd name="T43" fmla="*/ 3272 h 6533"/>
              <a:gd name="T44" fmla="*/ 2204 w 6519"/>
              <a:gd name="T45" fmla="*/ 4071 h 6533"/>
              <a:gd name="T46" fmla="*/ 1492 w 6519"/>
              <a:gd name="T47" fmla="*/ 4783 h 6533"/>
              <a:gd name="T48" fmla="*/ 954 w 6519"/>
              <a:gd name="T49" fmla="*/ 4617 h 6533"/>
              <a:gd name="T50" fmla="*/ 2 w 6519"/>
              <a:gd name="T51" fmla="*/ 5575 h 6533"/>
              <a:gd name="T52" fmla="*/ 954 w 6519"/>
              <a:gd name="T53" fmla="*/ 6527 h 6533"/>
              <a:gd name="T54" fmla="*/ 1906 w 6519"/>
              <a:gd name="T55" fmla="*/ 5575 h 6533"/>
              <a:gd name="T56" fmla="*/ 1683 w 6519"/>
              <a:gd name="T57" fmla="*/ 4964 h 6533"/>
              <a:gd name="T58" fmla="*/ 2382 w 6519"/>
              <a:gd name="T59" fmla="*/ 4265 h 6533"/>
              <a:gd name="T60" fmla="*/ 3256 w 6519"/>
              <a:gd name="T61" fmla="*/ 4596 h 6533"/>
              <a:gd name="T62" fmla="*/ 4052 w 6519"/>
              <a:gd name="T63" fmla="*/ 4328 h 6533"/>
              <a:gd name="T64" fmla="*/ 5068 w 6519"/>
              <a:gd name="T65" fmla="*/ 5393 h 6533"/>
              <a:gd name="T66" fmla="*/ 4975 w 6519"/>
              <a:gd name="T67" fmla="*/ 5761 h 6533"/>
              <a:gd name="T68" fmla="*/ 5747 w 6519"/>
              <a:gd name="T69" fmla="*/ 6533 h 6533"/>
              <a:gd name="T70" fmla="*/ 6519 w 6519"/>
              <a:gd name="T71" fmla="*/ 5761 h 6533"/>
              <a:gd name="T72" fmla="*/ 5754 w 6519"/>
              <a:gd name="T73" fmla="*/ 4984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19" h="6533">
                <a:moveTo>
                  <a:pt x="5754" y="4984"/>
                </a:moveTo>
                <a:cubicBezTo>
                  <a:pt x="5556" y="4984"/>
                  <a:pt x="5376" y="5056"/>
                  <a:pt x="5242" y="5181"/>
                </a:cubicBezTo>
                <a:lnTo>
                  <a:pt x="4254" y="4140"/>
                </a:lnTo>
                <a:cubicBezTo>
                  <a:pt x="4460" y="3907"/>
                  <a:pt x="4584" y="3601"/>
                  <a:pt x="4584" y="3260"/>
                </a:cubicBezTo>
                <a:cubicBezTo>
                  <a:pt x="4584" y="2531"/>
                  <a:pt x="3988" y="1935"/>
                  <a:pt x="3259" y="1935"/>
                </a:cubicBezTo>
                <a:cubicBezTo>
                  <a:pt x="3192" y="1935"/>
                  <a:pt x="3119" y="1940"/>
                  <a:pt x="3052" y="1951"/>
                </a:cubicBezTo>
                <a:cubicBezTo>
                  <a:pt x="3052" y="1951"/>
                  <a:pt x="3295" y="1040"/>
                  <a:pt x="3295" y="1035"/>
                </a:cubicBezTo>
                <a:cubicBezTo>
                  <a:pt x="3564" y="1013"/>
                  <a:pt x="3771" y="792"/>
                  <a:pt x="3771" y="517"/>
                </a:cubicBezTo>
                <a:cubicBezTo>
                  <a:pt x="3771" y="232"/>
                  <a:pt x="3538" y="0"/>
                  <a:pt x="3254" y="0"/>
                </a:cubicBezTo>
                <a:cubicBezTo>
                  <a:pt x="2970" y="0"/>
                  <a:pt x="2746" y="239"/>
                  <a:pt x="2746" y="523"/>
                </a:cubicBezTo>
                <a:cubicBezTo>
                  <a:pt x="2746" y="729"/>
                  <a:pt x="2870" y="905"/>
                  <a:pt x="3040" y="988"/>
                </a:cubicBezTo>
                <a:lnTo>
                  <a:pt x="3040" y="993"/>
                </a:lnTo>
                <a:lnTo>
                  <a:pt x="2756" y="2039"/>
                </a:lnTo>
                <a:cubicBezTo>
                  <a:pt x="2580" y="2112"/>
                  <a:pt x="2423" y="2221"/>
                  <a:pt x="2295" y="2355"/>
                </a:cubicBezTo>
                <a:lnTo>
                  <a:pt x="1327" y="1315"/>
                </a:lnTo>
                <a:cubicBezTo>
                  <a:pt x="1462" y="1175"/>
                  <a:pt x="1544" y="988"/>
                  <a:pt x="1544" y="776"/>
                </a:cubicBezTo>
                <a:cubicBezTo>
                  <a:pt x="1544" y="352"/>
                  <a:pt x="1198" y="4"/>
                  <a:pt x="772" y="4"/>
                </a:cubicBezTo>
                <a:cubicBezTo>
                  <a:pt x="347" y="4"/>
                  <a:pt x="0" y="351"/>
                  <a:pt x="0" y="776"/>
                </a:cubicBezTo>
                <a:cubicBezTo>
                  <a:pt x="0" y="1200"/>
                  <a:pt x="347" y="1548"/>
                  <a:pt x="772" y="1548"/>
                </a:cubicBezTo>
                <a:cubicBezTo>
                  <a:pt x="890" y="1548"/>
                  <a:pt x="1008" y="1517"/>
                  <a:pt x="1106" y="1472"/>
                </a:cubicBezTo>
                <a:lnTo>
                  <a:pt x="2134" y="2573"/>
                </a:lnTo>
                <a:cubicBezTo>
                  <a:pt x="2010" y="2775"/>
                  <a:pt x="1938" y="3013"/>
                  <a:pt x="1938" y="3272"/>
                </a:cubicBezTo>
                <a:cubicBezTo>
                  <a:pt x="1938" y="3571"/>
                  <a:pt x="2040" y="3849"/>
                  <a:pt x="2204" y="4071"/>
                </a:cubicBezTo>
                <a:cubicBezTo>
                  <a:pt x="2204" y="4071"/>
                  <a:pt x="1498" y="4783"/>
                  <a:pt x="1492" y="4783"/>
                </a:cubicBezTo>
                <a:cubicBezTo>
                  <a:pt x="1338" y="4679"/>
                  <a:pt x="1156" y="4617"/>
                  <a:pt x="954" y="4617"/>
                </a:cubicBezTo>
                <a:cubicBezTo>
                  <a:pt x="426" y="4623"/>
                  <a:pt x="2" y="5047"/>
                  <a:pt x="2" y="5575"/>
                </a:cubicBezTo>
                <a:cubicBezTo>
                  <a:pt x="2" y="6103"/>
                  <a:pt x="426" y="6527"/>
                  <a:pt x="954" y="6527"/>
                </a:cubicBezTo>
                <a:cubicBezTo>
                  <a:pt x="1482" y="6527"/>
                  <a:pt x="1906" y="6103"/>
                  <a:pt x="1906" y="5575"/>
                </a:cubicBezTo>
                <a:cubicBezTo>
                  <a:pt x="1906" y="5341"/>
                  <a:pt x="1823" y="5129"/>
                  <a:pt x="1683" y="4964"/>
                </a:cubicBezTo>
                <a:lnTo>
                  <a:pt x="2382" y="4265"/>
                </a:lnTo>
                <a:cubicBezTo>
                  <a:pt x="2615" y="4472"/>
                  <a:pt x="2920" y="4596"/>
                  <a:pt x="3256" y="4596"/>
                </a:cubicBezTo>
                <a:cubicBezTo>
                  <a:pt x="3556" y="4596"/>
                  <a:pt x="3831" y="4497"/>
                  <a:pt x="4052" y="4328"/>
                </a:cubicBezTo>
                <a:cubicBezTo>
                  <a:pt x="4052" y="4328"/>
                  <a:pt x="5063" y="5389"/>
                  <a:pt x="5068" y="5393"/>
                </a:cubicBezTo>
                <a:cubicBezTo>
                  <a:pt x="5006" y="5503"/>
                  <a:pt x="4975" y="5627"/>
                  <a:pt x="4975" y="5761"/>
                </a:cubicBezTo>
                <a:cubicBezTo>
                  <a:pt x="4975" y="6185"/>
                  <a:pt x="5322" y="6533"/>
                  <a:pt x="5747" y="6533"/>
                </a:cubicBezTo>
                <a:cubicBezTo>
                  <a:pt x="6172" y="6533"/>
                  <a:pt x="6519" y="6187"/>
                  <a:pt x="6519" y="5761"/>
                </a:cubicBezTo>
                <a:cubicBezTo>
                  <a:pt x="6519" y="5336"/>
                  <a:pt x="6178" y="4984"/>
                  <a:pt x="5754" y="4984"/>
                </a:cubicBezTo>
                <a:close/>
              </a:path>
            </a:pathLst>
          </a:custGeom>
          <a:solidFill>
            <a:schemeClr val="bg1"/>
          </a:solidFill>
          <a:ln>
            <a:noFill/>
          </a:ln>
        </p:spPr>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29" name="任意多边形"/>
          <p:cNvSpPr>
            <a:spLocks noChangeAspect="1"/>
          </p:cNvSpPr>
          <p:nvPr>
            <p:custDataLst>
              <p:tags r:id="rId3"/>
            </p:custDataLst>
          </p:nvPr>
        </p:nvSpPr>
        <p:spPr bwMode="auto">
          <a:xfrm>
            <a:off x="1336807" y="4596133"/>
            <a:ext cx="605809"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3193" h="607052">
                <a:moveTo>
                  <a:pt x="211217" y="369"/>
                </a:moveTo>
                <a:cubicBezTo>
                  <a:pt x="238523" y="-2018"/>
                  <a:pt x="265569" y="10006"/>
                  <a:pt x="282506" y="32559"/>
                </a:cubicBezTo>
                <a:lnTo>
                  <a:pt x="282506" y="149314"/>
                </a:lnTo>
                <a:cubicBezTo>
                  <a:pt x="247634" y="135046"/>
                  <a:pt x="207693" y="137961"/>
                  <a:pt x="174819" y="160821"/>
                </a:cubicBezTo>
                <a:cubicBezTo>
                  <a:pt x="167445" y="165884"/>
                  <a:pt x="166062" y="176163"/>
                  <a:pt x="171285" y="183527"/>
                </a:cubicBezTo>
                <a:cubicBezTo>
                  <a:pt x="176508" y="191045"/>
                  <a:pt x="186647" y="192733"/>
                  <a:pt x="194175" y="187670"/>
                </a:cubicBezTo>
                <a:cubicBezTo>
                  <a:pt x="197093" y="185522"/>
                  <a:pt x="200166" y="183681"/>
                  <a:pt x="203392" y="182147"/>
                </a:cubicBezTo>
                <a:cubicBezTo>
                  <a:pt x="199859" y="192886"/>
                  <a:pt x="198630" y="204393"/>
                  <a:pt x="200012" y="215439"/>
                </a:cubicBezTo>
                <a:cubicBezTo>
                  <a:pt x="201241" y="223571"/>
                  <a:pt x="208154" y="229554"/>
                  <a:pt x="216296" y="229554"/>
                </a:cubicBezTo>
                <a:cubicBezTo>
                  <a:pt x="217064" y="229554"/>
                  <a:pt x="217678" y="229554"/>
                  <a:pt x="218447" y="229401"/>
                </a:cubicBezTo>
                <a:cubicBezTo>
                  <a:pt x="227357" y="228173"/>
                  <a:pt x="233501" y="219889"/>
                  <a:pt x="232272" y="210990"/>
                </a:cubicBezTo>
                <a:cubicBezTo>
                  <a:pt x="230429" y="196568"/>
                  <a:pt x="237495" y="180305"/>
                  <a:pt x="245637" y="173555"/>
                </a:cubicBezTo>
                <a:cubicBezTo>
                  <a:pt x="258849" y="174629"/>
                  <a:pt x="270216" y="178925"/>
                  <a:pt x="282506" y="186136"/>
                </a:cubicBezTo>
                <a:lnTo>
                  <a:pt x="282506" y="390955"/>
                </a:lnTo>
                <a:cubicBezTo>
                  <a:pt x="262075" y="386813"/>
                  <a:pt x="246559" y="370857"/>
                  <a:pt x="242565" y="350145"/>
                </a:cubicBezTo>
                <a:cubicBezTo>
                  <a:pt x="240875" y="341246"/>
                  <a:pt x="232733" y="335416"/>
                  <a:pt x="223977" y="337104"/>
                </a:cubicBezTo>
                <a:cubicBezTo>
                  <a:pt x="215067" y="338791"/>
                  <a:pt x="209229" y="347383"/>
                  <a:pt x="210919" y="356281"/>
                </a:cubicBezTo>
                <a:cubicBezTo>
                  <a:pt x="213070" y="367481"/>
                  <a:pt x="217371" y="377914"/>
                  <a:pt x="223516" y="386966"/>
                </a:cubicBezTo>
                <a:cubicBezTo>
                  <a:pt x="213992" y="392489"/>
                  <a:pt x="199705" y="397092"/>
                  <a:pt x="186033" y="387733"/>
                </a:cubicBezTo>
                <a:cubicBezTo>
                  <a:pt x="178506" y="382670"/>
                  <a:pt x="168367" y="384665"/>
                  <a:pt x="163297" y="392182"/>
                </a:cubicBezTo>
                <a:cubicBezTo>
                  <a:pt x="158228" y="399700"/>
                  <a:pt x="160071" y="409826"/>
                  <a:pt x="167599" y="414889"/>
                </a:cubicBezTo>
                <a:cubicBezTo>
                  <a:pt x="179274" y="422867"/>
                  <a:pt x="191102" y="425935"/>
                  <a:pt x="202470" y="425935"/>
                </a:cubicBezTo>
                <a:cubicBezTo>
                  <a:pt x="219676" y="425935"/>
                  <a:pt x="235191" y="418725"/>
                  <a:pt x="246559" y="410747"/>
                </a:cubicBezTo>
                <a:cubicBezTo>
                  <a:pt x="257312" y="417804"/>
                  <a:pt x="268219" y="422560"/>
                  <a:pt x="282506" y="424248"/>
                </a:cubicBezTo>
                <a:lnTo>
                  <a:pt x="282506" y="556805"/>
                </a:lnTo>
                <a:cubicBezTo>
                  <a:pt x="282506" y="556959"/>
                  <a:pt x="282967" y="556959"/>
                  <a:pt x="282967" y="556959"/>
                </a:cubicBezTo>
                <a:cubicBezTo>
                  <a:pt x="277436" y="575062"/>
                  <a:pt x="264686" y="590098"/>
                  <a:pt x="246098" y="598996"/>
                </a:cubicBezTo>
                <a:cubicBezTo>
                  <a:pt x="227664" y="607742"/>
                  <a:pt x="206157" y="609429"/>
                  <a:pt x="187108" y="603753"/>
                </a:cubicBezTo>
                <a:cubicBezTo>
                  <a:pt x="148396" y="591939"/>
                  <a:pt x="126429" y="550975"/>
                  <a:pt x="138104" y="512312"/>
                </a:cubicBezTo>
                <a:cubicBezTo>
                  <a:pt x="140715" y="503567"/>
                  <a:pt x="135799" y="494515"/>
                  <a:pt x="127197" y="491907"/>
                </a:cubicBezTo>
                <a:cubicBezTo>
                  <a:pt x="118440" y="489299"/>
                  <a:pt x="109377" y="494055"/>
                  <a:pt x="106765" y="502800"/>
                </a:cubicBezTo>
                <a:cubicBezTo>
                  <a:pt x="104307" y="510625"/>
                  <a:pt x="102925" y="518449"/>
                  <a:pt x="102464" y="526274"/>
                </a:cubicBezTo>
                <a:cubicBezTo>
                  <a:pt x="101696" y="526274"/>
                  <a:pt x="101081" y="526427"/>
                  <a:pt x="100313" y="526427"/>
                </a:cubicBezTo>
                <a:cubicBezTo>
                  <a:pt x="64520" y="526427"/>
                  <a:pt x="35639" y="497430"/>
                  <a:pt x="35639" y="461836"/>
                </a:cubicBezTo>
                <a:cubicBezTo>
                  <a:pt x="35639" y="445727"/>
                  <a:pt x="41477" y="430998"/>
                  <a:pt x="51309" y="419645"/>
                </a:cubicBezTo>
                <a:cubicBezTo>
                  <a:pt x="62369" y="423174"/>
                  <a:pt x="74198" y="425015"/>
                  <a:pt x="86487" y="425015"/>
                </a:cubicBezTo>
                <a:cubicBezTo>
                  <a:pt x="95551" y="425015"/>
                  <a:pt x="102925" y="417651"/>
                  <a:pt x="102925" y="408599"/>
                </a:cubicBezTo>
                <a:cubicBezTo>
                  <a:pt x="102925" y="399547"/>
                  <a:pt x="95551" y="392182"/>
                  <a:pt x="86487" y="392182"/>
                </a:cubicBezTo>
                <a:cubicBezTo>
                  <a:pt x="38865" y="392182"/>
                  <a:pt x="0" y="353520"/>
                  <a:pt x="0" y="305805"/>
                </a:cubicBezTo>
                <a:cubicBezTo>
                  <a:pt x="0" y="271285"/>
                  <a:pt x="20585" y="241368"/>
                  <a:pt x="50080" y="227560"/>
                </a:cubicBezTo>
                <a:cubicBezTo>
                  <a:pt x="56378" y="233083"/>
                  <a:pt x="65749" y="244590"/>
                  <a:pt x="65288" y="264841"/>
                </a:cubicBezTo>
                <a:cubicBezTo>
                  <a:pt x="64981" y="273893"/>
                  <a:pt x="72201" y="281411"/>
                  <a:pt x="81111" y="281565"/>
                </a:cubicBezTo>
                <a:cubicBezTo>
                  <a:pt x="81264" y="281565"/>
                  <a:pt x="81572" y="281565"/>
                  <a:pt x="81725" y="281565"/>
                </a:cubicBezTo>
                <a:cubicBezTo>
                  <a:pt x="90482" y="281565"/>
                  <a:pt x="97702" y="274507"/>
                  <a:pt x="98009" y="265762"/>
                </a:cubicBezTo>
                <a:cubicBezTo>
                  <a:pt x="98623" y="245817"/>
                  <a:pt x="92940" y="230628"/>
                  <a:pt x="85719" y="219428"/>
                </a:cubicBezTo>
                <a:cubicBezTo>
                  <a:pt x="86027" y="219428"/>
                  <a:pt x="86334" y="219428"/>
                  <a:pt x="86487" y="219428"/>
                </a:cubicBezTo>
                <a:cubicBezTo>
                  <a:pt x="95551" y="219428"/>
                  <a:pt x="102925" y="212217"/>
                  <a:pt x="102925" y="203165"/>
                </a:cubicBezTo>
                <a:cubicBezTo>
                  <a:pt x="102925" y="194114"/>
                  <a:pt x="95551" y="186749"/>
                  <a:pt x="86487" y="186749"/>
                </a:cubicBezTo>
                <a:cubicBezTo>
                  <a:pt x="67439" y="186749"/>
                  <a:pt x="49465" y="191199"/>
                  <a:pt x="33489" y="199176"/>
                </a:cubicBezTo>
                <a:cubicBezTo>
                  <a:pt x="30416" y="190431"/>
                  <a:pt x="28880" y="181073"/>
                  <a:pt x="28880" y="171254"/>
                </a:cubicBezTo>
                <a:cubicBezTo>
                  <a:pt x="28880" y="126147"/>
                  <a:pt x="62523" y="89172"/>
                  <a:pt x="105997" y="83649"/>
                </a:cubicBezTo>
                <a:cubicBezTo>
                  <a:pt x="106458" y="98838"/>
                  <a:pt x="109991" y="114027"/>
                  <a:pt x="116751" y="128295"/>
                </a:cubicBezTo>
                <a:cubicBezTo>
                  <a:pt x="119516" y="134279"/>
                  <a:pt x="125507" y="137654"/>
                  <a:pt x="131652" y="137654"/>
                </a:cubicBezTo>
                <a:cubicBezTo>
                  <a:pt x="133956" y="137654"/>
                  <a:pt x="136260" y="137194"/>
                  <a:pt x="138564" y="136120"/>
                </a:cubicBezTo>
                <a:cubicBezTo>
                  <a:pt x="146706" y="132284"/>
                  <a:pt x="150240" y="122465"/>
                  <a:pt x="146245" y="114334"/>
                </a:cubicBezTo>
                <a:cubicBezTo>
                  <a:pt x="137182" y="95002"/>
                  <a:pt x="135953" y="73216"/>
                  <a:pt x="143173" y="53118"/>
                </a:cubicBezTo>
                <a:cubicBezTo>
                  <a:pt x="150393" y="33020"/>
                  <a:pt x="164833" y="16910"/>
                  <a:pt x="184189" y="7705"/>
                </a:cubicBezTo>
                <a:cubicBezTo>
                  <a:pt x="192984" y="3562"/>
                  <a:pt x="202115" y="1165"/>
                  <a:pt x="211217" y="369"/>
                </a:cubicBezTo>
                <a:close/>
                <a:moveTo>
                  <a:pt x="390185" y="335"/>
                </a:moveTo>
                <a:cubicBezTo>
                  <a:pt x="399423" y="1172"/>
                  <a:pt x="408603" y="3589"/>
                  <a:pt x="417284" y="7693"/>
                </a:cubicBezTo>
                <a:cubicBezTo>
                  <a:pt x="436643" y="16898"/>
                  <a:pt x="452469" y="33008"/>
                  <a:pt x="459844" y="53107"/>
                </a:cubicBezTo>
                <a:cubicBezTo>
                  <a:pt x="467065" y="73206"/>
                  <a:pt x="465989" y="94992"/>
                  <a:pt x="456771" y="114324"/>
                </a:cubicBezTo>
                <a:cubicBezTo>
                  <a:pt x="452930" y="122455"/>
                  <a:pt x="456463" y="132275"/>
                  <a:pt x="464607" y="136110"/>
                </a:cubicBezTo>
                <a:cubicBezTo>
                  <a:pt x="466911" y="137184"/>
                  <a:pt x="469216" y="137644"/>
                  <a:pt x="471674" y="137644"/>
                </a:cubicBezTo>
                <a:cubicBezTo>
                  <a:pt x="477820" y="137644"/>
                  <a:pt x="483658" y="134269"/>
                  <a:pt x="486424" y="128285"/>
                </a:cubicBezTo>
                <a:cubicBezTo>
                  <a:pt x="493184" y="114017"/>
                  <a:pt x="496718" y="98828"/>
                  <a:pt x="497179" y="83639"/>
                </a:cubicBezTo>
                <a:cubicBezTo>
                  <a:pt x="540814" y="89162"/>
                  <a:pt x="574462" y="126138"/>
                  <a:pt x="574462" y="171245"/>
                </a:cubicBezTo>
                <a:cubicBezTo>
                  <a:pt x="574462" y="181064"/>
                  <a:pt x="572772" y="190423"/>
                  <a:pt x="569853" y="199168"/>
                </a:cubicBezTo>
                <a:cubicBezTo>
                  <a:pt x="553874" y="191190"/>
                  <a:pt x="535744" y="186741"/>
                  <a:pt x="516692" y="186741"/>
                </a:cubicBezTo>
                <a:cubicBezTo>
                  <a:pt x="507627" y="186741"/>
                  <a:pt x="500406" y="194105"/>
                  <a:pt x="500406" y="203157"/>
                </a:cubicBezTo>
                <a:cubicBezTo>
                  <a:pt x="500406" y="212209"/>
                  <a:pt x="507627" y="219420"/>
                  <a:pt x="516692" y="219420"/>
                </a:cubicBezTo>
                <a:cubicBezTo>
                  <a:pt x="516999" y="219420"/>
                  <a:pt x="517306" y="219420"/>
                  <a:pt x="517460" y="219420"/>
                </a:cubicBezTo>
                <a:cubicBezTo>
                  <a:pt x="510392" y="230621"/>
                  <a:pt x="504708" y="245810"/>
                  <a:pt x="505169" y="265755"/>
                </a:cubicBezTo>
                <a:cubicBezTo>
                  <a:pt x="505476" y="274500"/>
                  <a:pt x="512851" y="281558"/>
                  <a:pt x="521608" y="281558"/>
                </a:cubicBezTo>
                <a:cubicBezTo>
                  <a:pt x="521762" y="281558"/>
                  <a:pt x="521916" y="281558"/>
                  <a:pt x="522069" y="281558"/>
                </a:cubicBezTo>
                <a:cubicBezTo>
                  <a:pt x="531134" y="281405"/>
                  <a:pt x="538202" y="273733"/>
                  <a:pt x="538048" y="264835"/>
                </a:cubicBezTo>
                <a:cubicBezTo>
                  <a:pt x="537434" y="244889"/>
                  <a:pt x="546960" y="233075"/>
                  <a:pt x="553259" y="227552"/>
                </a:cubicBezTo>
                <a:cubicBezTo>
                  <a:pt x="582759" y="241360"/>
                  <a:pt x="603193" y="271278"/>
                  <a:pt x="603193" y="305799"/>
                </a:cubicBezTo>
                <a:cubicBezTo>
                  <a:pt x="603193" y="353515"/>
                  <a:pt x="564475" y="392178"/>
                  <a:pt x="516692" y="392178"/>
                </a:cubicBezTo>
                <a:cubicBezTo>
                  <a:pt x="507627" y="392178"/>
                  <a:pt x="500406" y="399542"/>
                  <a:pt x="500406" y="408595"/>
                </a:cubicBezTo>
                <a:cubicBezTo>
                  <a:pt x="500406" y="417647"/>
                  <a:pt x="507627" y="425011"/>
                  <a:pt x="516692" y="425011"/>
                </a:cubicBezTo>
                <a:cubicBezTo>
                  <a:pt x="528983" y="425011"/>
                  <a:pt x="540814" y="423170"/>
                  <a:pt x="552030" y="419641"/>
                </a:cubicBezTo>
                <a:cubicBezTo>
                  <a:pt x="561709" y="430995"/>
                  <a:pt x="567702" y="445724"/>
                  <a:pt x="567702" y="461833"/>
                </a:cubicBezTo>
                <a:cubicBezTo>
                  <a:pt x="567702" y="497428"/>
                  <a:pt x="538663" y="526426"/>
                  <a:pt x="503018" y="526426"/>
                </a:cubicBezTo>
                <a:cubicBezTo>
                  <a:pt x="502249" y="526426"/>
                  <a:pt x="501481" y="526272"/>
                  <a:pt x="500867" y="526272"/>
                </a:cubicBezTo>
                <a:cubicBezTo>
                  <a:pt x="500252" y="518448"/>
                  <a:pt x="498869" y="510623"/>
                  <a:pt x="496564" y="502798"/>
                </a:cubicBezTo>
                <a:cubicBezTo>
                  <a:pt x="493799" y="494053"/>
                  <a:pt x="484734" y="489297"/>
                  <a:pt x="475976" y="491905"/>
                </a:cubicBezTo>
                <a:cubicBezTo>
                  <a:pt x="467372" y="494513"/>
                  <a:pt x="462456" y="503565"/>
                  <a:pt x="465068" y="512311"/>
                </a:cubicBezTo>
                <a:cubicBezTo>
                  <a:pt x="476744" y="550974"/>
                  <a:pt x="454620" y="591939"/>
                  <a:pt x="415902" y="603752"/>
                </a:cubicBezTo>
                <a:cubicBezTo>
                  <a:pt x="396850" y="609429"/>
                  <a:pt x="375032" y="607741"/>
                  <a:pt x="356595" y="598996"/>
                </a:cubicBezTo>
                <a:cubicBezTo>
                  <a:pt x="338004" y="590097"/>
                  <a:pt x="324023" y="575062"/>
                  <a:pt x="318491" y="556957"/>
                </a:cubicBezTo>
                <a:cubicBezTo>
                  <a:pt x="318491" y="556957"/>
                  <a:pt x="317262" y="556957"/>
                  <a:pt x="317262" y="556804"/>
                </a:cubicBezTo>
                <a:lnTo>
                  <a:pt x="317262" y="495741"/>
                </a:lnTo>
                <a:cubicBezTo>
                  <a:pt x="325559" y="499423"/>
                  <a:pt x="335085" y="502031"/>
                  <a:pt x="343996" y="503105"/>
                </a:cubicBezTo>
                <a:cubicBezTo>
                  <a:pt x="347530" y="503565"/>
                  <a:pt x="352293" y="503719"/>
                  <a:pt x="355827" y="503719"/>
                </a:cubicBezTo>
                <a:cubicBezTo>
                  <a:pt x="374571" y="503719"/>
                  <a:pt x="392548" y="497582"/>
                  <a:pt x="407451" y="485921"/>
                </a:cubicBezTo>
                <a:cubicBezTo>
                  <a:pt x="414672" y="480398"/>
                  <a:pt x="415748" y="470118"/>
                  <a:pt x="410217" y="462907"/>
                </a:cubicBezTo>
                <a:cubicBezTo>
                  <a:pt x="404686" y="455850"/>
                  <a:pt x="394084" y="454469"/>
                  <a:pt x="386863" y="459992"/>
                </a:cubicBezTo>
                <a:cubicBezTo>
                  <a:pt x="375954" y="468584"/>
                  <a:pt x="361819" y="472266"/>
                  <a:pt x="348145" y="470579"/>
                </a:cubicBezTo>
                <a:cubicBezTo>
                  <a:pt x="336775" y="469198"/>
                  <a:pt x="325559" y="464288"/>
                  <a:pt x="317262" y="456617"/>
                </a:cubicBezTo>
                <a:lnTo>
                  <a:pt x="317262" y="285547"/>
                </a:lnTo>
                <a:cubicBezTo>
                  <a:pt x="327556" y="288922"/>
                  <a:pt x="336160" y="294906"/>
                  <a:pt x="342460" y="303038"/>
                </a:cubicBezTo>
                <a:cubicBezTo>
                  <a:pt x="350757" y="314084"/>
                  <a:pt x="355520" y="327739"/>
                  <a:pt x="353676" y="341394"/>
                </a:cubicBezTo>
                <a:cubicBezTo>
                  <a:pt x="352447" y="350293"/>
                  <a:pt x="358746" y="358578"/>
                  <a:pt x="367657" y="359805"/>
                </a:cubicBezTo>
                <a:cubicBezTo>
                  <a:pt x="368426" y="359959"/>
                  <a:pt x="369194" y="359959"/>
                  <a:pt x="369962" y="359959"/>
                </a:cubicBezTo>
                <a:cubicBezTo>
                  <a:pt x="377952" y="359959"/>
                  <a:pt x="385019" y="354128"/>
                  <a:pt x="386095" y="345843"/>
                </a:cubicBezTo>
                <a:cubicBezTo>
                  <a:pt x="387631" y="334643"/>
                  <a:pt x="387017" y="323443"/>
                  <a:pt x="384097" y="312857"/>
                </a:cubicBezTo>
                <a:cubicBezTo>
                  <a:pt x="385941" y="312550"/>
                  <a:pt x="387938" y="312243"/>
                  <a:pt x="389936" y="311936"/>
                </a:cubicBezTo>
                <a:cubicBezTo>
                  <a:pt x="402995" y="310709"/>
                  <a:pt x="412675" y="314698"/>
                  <a:pt x="419743" y="324057"/>
                </a:cubicBezTo>
                <a:cubicBezTo>
                  <a:pt x="422969" y="328199"/>
                  <a:pt x="427732" y="330501"/>
                  <a:pt x="432802" y="330501"/>
                </a:cubicBezTo>
                <a:cubicBezTo>
                  <a:pt x="436183" y="330501"/>
                  <a:pt x="439563" y="329427"/>
                  <a:pt x="442482" y="327125"/>
                </a:cubicBezTo>
                <a:cubicBezTo>
                  <a:pt x="449703" y="321756"/>
                  <a:pt x="450779" y="311476"/>
                  <a:pt x="445401" y="304265"/>
                </a:cubicBezTo>
                <a:cubicBezTo>
                  <a:pt x="423584" y="275574"/>
                  <a:pt x="390089" y="276188"/>
                  <a:pt x="368118" y="282785"/>
                </a:cubicBezTo>
                <a:cubicBezTo>
                  <a:pt x="355673" y="266676"/>
                  <a:pt x="337851" y="255782"/>
                  <a:pt x="317416" y="251640"/>
                </a:cubicBezTo>
                <a:lnTo>
                  <a:pt x="317416" y="157743"/>
                </a:lnTo>
                <a:cubicBezTo>
                  <a:pt x="333702" y="156362"/>
                  <a:pt x="350296" y="150225"/>
                  <a:pt x="363202" y="140099"/>
                </a:cubicBezTo>
                <a:cubicBezTo>
                  <a:pt x="370269" y="134576"/>
                  <a:pt x="372420" y="124296"/>
                  <a:pt x="366889" y="117239"/>
                </a:cubicBezTo>
                <a:cubicBezTo>
                  <a:pt x="361358" y="110028"/>
                  <a:pt x="350449" y="108800"/>
                  <a:pt x="343382" y="114324"/>
                </a:cubicBezTo>
                <a:cubicBezTo>
                  <a:pt x="336160" y="120000"/>
                  <a:pt x="327556" y="123529"/>
                  <a:pt x="317416" y="124757"/>
                </a:cubicBezTo>
                <a:lnTo>
                  <a:pt x="317416" y="32548"/>
                </a:lnTo>
                <a:cubicBezTo>
                  <a:pt x="334240" y="9534"/>
                  <a:pt x="362472" y="-2174"/>
                  <a:pt x="390185" y="335"/>
                </a:cubicBezTo>
                <a:close/>
              </a:path>
            </a:pathLst>
          </a:custGeom>
          <a:solidFill>
            <a:schemeClr val="bg1"/>
          </a:solidFill>
          <a:ln>
            <a:noFill/>
          </a:ln>
        </p:spPr>
      </p:sp>
      <p:cxnSp>
        <p:nvCxnSpPr>
          <p:cNvPr id="34" name="直接连接符 33"/>
          <p:cNvCxnSpPr/>
          <p:nvPr>
            <p:custDataLst>
              <p:tags r:id="rId4"/>
            </p:custDataLst>
          </p:nvPr>
        </p:nvCxnSpPr>
        <p:spPr>
          <a:xfrm>
            <a:off x="7338200" y="970492"/>
            <a:ext cx="0" cy="8015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5"/>
            </p:custDataLst>
          </p:nvPr>
        </p:nvCxnSpPr>
        <p:spPr>
          <a:xfrm>
            <a:off x="2147710" y="4510193"/>
            <a:ext cx="0" cy="8015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custDataLst>
              <p:tags r:id="rId6"/>
            </p:custDataLst>
          </p:nvPr>
        </p:nvSpPr>
        <p:spPr>
          <a:xfrm>
            <a:off x="1006475" y="1562100"/>
            <a:ext cx="4819015" cy="645160"/>
          </a:xfrm>
          <a:prstGeom prst="rect">
            <a:avLst/>
          </a:prstGeom>
          <a:noFill/>
        </p:spPr>
        <p:txBody>
          <a:bodyPr wrap="square" rtlCol="0">
            <a:spAutoFit/>
          </a:bodyPr>
          <a:lstStyle/>
          <a:p>
            <a:pPr algn="just" hangingPunct="0">
              <a:lnSpc>
                <a:spcPct val="150000"/>
              </a:lnSpc>
            </a:pPr>
            <a:r>
              <a:rPr lang="zh-CN" altLang="en-US" sz="2400" dirty="0">
                <a:solidFill>
                  <a:schemeClr val="bg1"/>
                </a:solidFill>
                <a:latin typeface="汉仪中黑简" panose="02010609000101010101" pitchFamily="49" charset="-122"/>
                <a:ea typeface="汉仪中黑简" panose="02010609000101010101" pitchFamily="49" charset="-122"/>
                <a:cs typeface="+mn-ea"/>
                <a:sym typeface="+mn-ea"/>
              </a:rPr>
              <a:t>首次实现SSL模型的因果可解释性</a:t>
            </a:r>
            <a:endParaRPr lang="zh-CN" altLang="en-US" sz="2400" dirty="0">
              <a:solidFill>
                <a:schemeClr val="bg1"/>
              </a:solidFill>
              <a:latin typeface="汉仪中黑简" panose="02010609000101010101" pitchFamily="49" charset="-122"/>
              <a:ea typeface="汉仪中黑简" panose="02010609000101010101" pitchFamily="49" charset="-122"/>
              <a:cs typeface="+mn-ea"/>
              <a:sym typeface="+mn-lt"/>
            </a:endParaRPr>
          </a:p>
        </p:txBody>
      </p:sp>
      <p:sp>
        <p:nvSpPr>
          <p:cNvPr id="5" name="TextBox 2"/>
          <p:cNvSpPr txBox="1"/>
          <p:nvPr/>
        </p:nvSpPr>
        <p:spPr>
          <a:xfrm>
            <a:off x="4436745" y="227330"/>
            <a:ext cx="3467735" cy="398780"/>
          </a:xfrm>
          <a:prstGeom prst="rect">
            <a:avLst/>
          </a:prstGeom>
          <a:noFill/>
        </p:spPr>
        <p:txBody>
          <a:bodyPr wrap="square" rtlCol="0">
            <a:spAutoFit/>
          </a:bodyPr>
          <a:lstStyle/>
          <a:p>
            <a:pPr algn="ctr" fontAlgn="base">
              <a:spcBef>
                <a:spcPct val="0"/>
              </a:spcBef>
              <a:spcAft>
                <a:spcPct val="0"/>
              </a:spcAft>
              <a:buFont typeface="汉仪中黑简" panose="02010609000101010101" pitchFamily="49" charset="-122"/>
              <a:buNone/>
            </a:pP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总结</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3" name="直接连接符 2"/>
          <p:cNvCxnSpPr>
            <a:stCxn id="5"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sp>
        <p:nvSpPr>
          <p:cNvPr id="7" name="矩形: 圆角 14"/>
          <p:cNvSpPr/>
          <p:nvPr>
            <p:custDataLst>
              <p:tags r:id="rId7"/>
            </p:custDataLst>
          </p:nvPr>
        </p:nvSpPr>
        <p:spPr>
          <a:xfrm>
            <a:off x="6288333" y="1359436"/>
            <a:ext cx="5339645" cy="1145081"/>
          </a:xfrm>
          <a:prstGeom prst="roundRect">
            <a:avLst/>
          </a:prstGeom>
          <a:solidFill>
            <a:srgbClr val="3A4B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8" name="文本框 7"/>
          <p:cNvSpPr txBox="1"/>
          <p:nvPr>
            <p:custDataLst>
              <p:tags r:id="rId8"/>
            </p:custDataLst>
          </p:nvPr>
        </p:nvSpPr>
        <p:spPr>
          <a:xfrm>
            <a:off x="6548755" y="1562100"/>
            <a:ext cx="4819015" cy="645160"/>
          </a:xfrm>
          <a:prstGeom prst="rect">
            <a:avLst/>
          </a:prstGeom>
          <a:noFill/>
        </p:spPr>
        <p:txBody>
          <a:bodyPr wrap="square" rtlCol="0">
            <a:spAutoFit/>
          </a:bodyPr>
          <a:lstStyle/>
          <a:p>
            <a:pPr algn="ctr" hangingPunct="0">
              <a:lnSpc>
                <a:spcPct val="150000"/>
              </a:lnSpc>
            </a:pPr>
            <a:r>
              <a:rPr lang="zh-CN" altLang="en-US" sz="2400" dirty="0">
                <a:solidFill>
                  <a:schemeClr val="bg1"/>
                </a:solidFill>
                <a:latin typeface="汉仪中黑简" panose="02010609000101010101" pitchFamily="49" charset="-122"/>
                <a:ea typeface="汉仪中黑简" panose="02010609000101010101" pitchFamily="49" charset="-122"/>
                <a:cs typeface="+mn-ea"/>
                <a:sym typeface="+mn-ea"/>
              </a:rPr>
              <a:t>新增语义</a:t>
            </a:r>
            <a:r>
              <a:rPr lang="zh-CN" altLang="en-US" sz="2400" dirty="0">
                <a:solidFill>
                  <a:schemeClr val="bg1"/>
                </a:solidFill>
                <a:latin typeface="汉仪中黑简" panose="02010609000101010101" pitchFamily="49" charset="-122"/>
                <a:ea typeface="汉仪中黑简" panose="02010609000101010101" pitchFamily="49" charset="-122"/>
                <a:cs typeface="+mn-ea"/>
                <a:sym typeface="+mn-ea"/>
              </a:rPr>
              <a:t>检索功能</a:t>
            </a:r>
            <a:endParaRPr lang="zh-CN" altLang="en-US" sz="2400" dirty="0">
              <a:solidFill>
                <a:schemeClr val="bg1"/>
              </a:solidFill>
              <a:latin typeface="汉仪中黑简" panose="02010609000101010101" pitchFamily="49" charset="-122"/>
              <a:ea typeface="汉仪中黑简" panose="02010609000101010101" pitchFamily="49" charset="-122"/>
              <a:cs typeface="+mn-ea"/>
              <a:sym typeface="+mn-ea"/>
            </a:endParaRPr>
          </a:p>
        </p:txBody>
      </p:sp>
      <p:pic>
        <p:nvPicPr>
          <p:cNvPr id="9" name="图片 8"/>
          <p:cNvPicPr>
            <a:picLocks noChangeAspect="1"/>
          </p:cNvPicPr>
          <p:nvPr/>
        </p:nvPicPr>
        <p:blipFill>
          <a:blip r:embed="rId9"/>
          <a:stretch>
            <a:fillRect/>
          </a:stretch>
        </p:blipFill>
        <p:spPr>
          <a:xfrm>
            <a:off x="1336675" y="2822575"/>
            <a:ext cx="4400550" cy="2933700"/>
          </a:xfrm>
          <a:prstGeom prst="rect">
            <a:avLst/>
          </a:prstGeom>
        </p:spPr>
      </p:pic>
      <p:pic>
        <p:nvPicPr>
          <p:cNvPr id="10" name="图片 9"/>
          <p:cNvPicPr>
            <a:picLocks noChangeAspect="1"/>
          </p:cNvPicPr>
          <p:nvPr/>
        </p:nvPicPr>
        <p:blipFill>
          <a:blip r:embed="rId10"/>
          <a:stretch>
            <a:fillRect/>
          </a:stretch>
        </p:blipFill>
        <p:spPr>
          <a:xfrm>
            <a:off x="6920865" y="2822575"/>
            <a:ext cx="4074795" cy="2962910"/>
          </a:xfrm>
          <a:prstGeom prst="rect">
            <a:avLst/>
          </a:prstGeom>
        </p:spPr>
      </p:pic>
      <p:sp>
        <p:nvSpPr>
          <p:cNvPr id="11" name="矩形 10"/>
          <p:cNvSpPr/>
          <p:nvPr/>
        </p:nvSpPr>
        <p:spPr>
          <a:xfrm>
            <a:off x="2693670" y="4404995"/>
            <a:ext cx="2995295" cy="125603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ox(in)">
                                      <p:cBhvr>
                                        <p:cTn id="1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50875" y="990600"/>
            <a:ext cx="10852785" cy="457200"/>
          </a:xfrm>
          <a:prstGeom prst="rect">
            <a:avLst/>
          </a:prstGeom>
          <a:noFill/>
        </p:spPr>
        <p:txBody>
          <a:bodyPr wrap="square" lIns="0" tIns="0" rIns="0" bIns="0" rtlCol="0" anchor="ctr"/>
          <a:lstStyle/>
          <a:p>
            <a:pPr algn="ctr">
              <a:lnSpc>
                <a:spcPct val="100000"/>
              </a:lnSpc>
            </a:pP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方法</a:t>
            </a:r>
            <a:r>
              <a:rPr lang="en-US" altLang="zh-CN"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3</a:t>
            </a: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a:t>
            </a:r>
            <a:r>
              <a:rPr lang="en-US" altLang="zh-CN"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EVA-X </a:t>
            </a:r>
            <a:endParaRPr lang="en-US" altLang="zh-CN"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endParaRPr>
          </a:p>
          <a:p>
            <a:pPr algn="ctr">
              <a:lnSpc>
                <a:spcPct val="100000"/>
              </a:lnSpc>
            </a:pP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一个“</a:t>
            </a:r>
            <a:r>
              <a:rPr lang="en-US" altLang="zh-CN"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AI</a:t>
            </a: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自学成才</a:t>
            </a:r>
            <a:r>
              <a:rPr lang="en-US" altLang="zh-CN"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a:t>
            </a: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的胸片基础模型</a:t>
            </a:r>
            <a:endParaRPr 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endParaRPr>
          </a:p>
          <a:p>
            <a:pPr>
              <a:lnSpc>
                <a:spcPct val="100000"/>
              </a:lnSpc>
            </a:pPr>
            <a:endParaRPr lang="en-US" sz="1600" dirty="0"/>
          </a:p>
        </p:txBody>
      </p:sp>
      <p:sp>
        <p:nvSpPr>
          <p:cNvPr id="4" name="Text 1"/>
          <p:cNvSpPr/>
          <p:nvPr/>
        </p:nvSpPr>
        <p:spPr>
          <a:xfrm>
            <a:off x="254000" y="1879600"/>
            <a:ext cx="6705600" cy="609600"/>
          </a:xfrm>
          <a:prstGeom prst="rect">
            <a:avLst/>
          </a:prstGeom>
          <a:noFill/>
        </p:spPr>
        <p:txBody>
          <a:bodyPr wrap="square" lIns="0" tIns="0" rIns="0" bIns="0" rtlCol="0" anchor="ctr"/>
          <a:lstStyle/>
          <a:p>
            <a:pPr>
              <a:lnSpc>
                <a:spcPct val="130000"/>
              </a:lnSpc>
            </a:pPr>
            <a:endParaRPr lang="en-US" sz="1600" dirty="0"/>
          </a:p>
        </p:txBody>
      </p:sp>
      <p:sp>
        <p:nvSpPr>
          <p:cNvPr id="7" name="Text 4"/>
          <p:cNvSpPr/>
          <p:nvPr>
            <p:custDataLst>
              <p:tags r:id="rId1"/>
            </p:custDataLst>
          </p:nvPr>
        </p:nvSpPr>
        <p:spPr>
          <a:xfrm>
            <a:off x="914400" y="2794000"/>
            <a:ext cx="6045200" cy="304800"/>
          </a:xfrm>
          <a:prstGeom prst="rect">
            <a:avLst/>
          </a:prstGeom>
          <a:noFill/>
        </p:spPr>
        <p:txBody>
          <a:bodyPr wrap="square" lIns="0" tIns="0" rIns="0" bIns="0" rtlCol="0" anchor="ctr"/>
          <a:lstStyle/>
          <a:p>
            <a:pPr>
              <a:lnSpc>
                <a:spcPct val="130000"/>
              </a:lnSpc>
            </a:pPr>
            <a:endParaRPr lang="en-US" sz="1600" dirty="0"/>
          </a:p>
        </p:txBody>
      </p:sp>
      <p:pic>
        <p:nvPicPr>
          <p:cNvPr id="2" name="图片 1"/>
          <p:cNvPicPr>
            <a:picLocks noChangeAspect="1"/>
          </p:cNvPicPr>
          <p:nvPr/>
        </p:nvPicPr>
        <p:blipFill>
          <a:blip r:embed="rId2"/>
          <a:srcRect t="17384"/>
          <a:stretch>
            <a:fillRect/>
          </a:stretch>
        </p:blipFill>
        <p:spPr>
          <a:xfrm>
            <a:off x="0" y="1607185"/>
            <a:ext cx="12192635" cy="5250815"/>
          </a:xfrm>
          <a:prstGeom prst="rect">
            <a:avLst/>
          </a:prstGeom>
          <a:solidFill>
            <a:srgbClr val="F8F8F0"/>
          </a:solidFill>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98755" y="228600"/>
            <a:ext cx="11874500" cy="457200"/>
          </a:xfrm>
          <a:prstGeom prst="rect">
            <a:avLst/>
          </a:prstGeom>
          <a:noFill/>
        </p:spPr>
        <p:txBody>
          <a:bodyPr wrap="square" lIns="0" tIns="0" rIns="0" bIns="0" rtlCol="0" anchor="ctr"/>
          <a:lstStyle/>
          <a:p>
            <a:pPr algn="ctr">
              <a:lnSpc>
                <a:spcPct val="100000"/>
              </a:lnSpc>
            </a:pP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玩“看图填空”游戏</a:t>
            </a:r>
            <a:endParaRPr lang="en-US" sz="1600" dirty="0"/>
          </a:p>
        </p:txBody>
      </p:sp>
      <p:sp>
        <p:nvSpPr>
          <p:cNvPr id="4" name="Text 1"/>
          <p:cNvSpPr/>
          <p:nvPr/>
        </p:nvSpPr>
        <p:spPr>
          <a:xfrm>
            <a:off x="287655" y="683895"/>
            <a:ext cx="11785600" cy="304800"/>
          </a:xfrm>
          <a:prstGeom prst="rect">
            <a:avLst/>
          </a:prstGeom>
          <a:noFill/>
        </p:spPr>
        <p:txBody>
          <a:bodyPr wrap="square" lIns="0" tIns="0" rIns="0" bIns="0" rtlCol="0" anchor="ctr"/>
          <a:lstStyle/>
          <a:p>
            <a:pPr algn="ctr">
              <a:lnSpc>
                <a:spcPct val="130000"/>
              </a:lnSpc>
            </a:pPr>
            <a:endParaRPr lang="en-US" sz="1600" dirty="0"/>
          </a:p>
        </p:txBody>
      </p:sp>
      <p:pic>
        <p:nvPicPr>
          <p:cNvPr id="20" name="图片 19"/>
          <p:cNvPicPr>
            <a:picLocks noChangeAspect="1"/>
          </p:cNvPicPr>
          <p:nvPr/>
        </p:nvPicPr>
        <p:blipFill>
          <a:blip r:embed="rId1"/>
          <a:stretch>
            <a:fillRect/>
          </a:stretch>
        </p:blipFill>
        <p:spPr>
          <a:xfrm>
            <a:off x="0" y="778043"/>
            <a:ext cx="12192000" cy="5301913"/>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809809809"/>
          <p:cNvPicPr>
            <a:picLocks noChangeAspect="1"/>
          </p:cNvPicPr>
          <p:nvPr/>
        </p:nvPicPr>
        <p:blipFill>
          <a:blip r:embed="rId1" cstate="print">
            <a:lum bright="6000" contrast="6000"/>
          </a:blip>
          <a:stretch>
            <a:fillRect/>
          </a:stretch>
        </p:blipFill>
        <p:spPr>
          <a:xfrm>
            <a:off x="0" y="0"/>
            <a:ext cx="12192000" cy="6856730"/>
          </a:xfrm>
          <a:prstGeom prst="rect">
            <a:avLst/>
          </a:prstGeom>
        </p:spPr>
      </p:pic>
      <p:sp>
        <p:nvSpPr>
          <p:cNvPr id="32" name="椭圆 31"/>
          <p:cNvSpPr/>
          <p:nvPr>
            <p:custDataLst>
              <p:tags r:id="rId2"/>
            </p:custDataLst>
          </p:nvPr>
        </p:nvSpPr>
        <p:spPr>
          <a:xfrm>
            <a:off x="1054100" y="941070"/>
            <a:ext cx="660400" cy="660400"/>
          </a:xfrm>
          <a:prstGeom prst="ellipse">
            <a:avLst/>
          </a:prstGeom>
          <a:solidFill>
            <a:srgbClr val="3A4B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spc="-15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1</a:t>
            </a:r>
            <a:endParaRPr lang="en-US" altLang="zh-CN" sz="2800" spc="-15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3" name="文本框 32"/>
          <p:cNvSpPr txBox="1"/>
          <p:nvPr>
            <p:custDataLst>
              <p:tags r:id="rId3"/>
            </p:custDataLst>
          </p:nvPr>
        </p:nvSpPr>
        <p:spPr>
          <a:xfrm>
            <a:off x="1772920" y="941070"/>
            <a:ext cx="9850755"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1219200">
              <a:lnSpc>
                <a:spcPct val="120000"/>
              </a:lnSpc>
            </a:pPr>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sym typeface="+mn-ea"/>
              </a:rPr>
              <a:t>基于多视图纵向数据的增强对比学习用于胸部</a:t>
            </a:r>
            <a:r>
              <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sym typeface="+mn-ea"/>
              </a:rPr>
              <a:t>X</a:t>
            </a:r>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sym typeface="+mn-ea"/>
              </a:rPr>
              <a:t>线报告生成</a:t>
            </a:r>
            <a:endPar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sym typeface="+mn-ea"/>
            </a:endParaRPr>
          </a:p>
        </p:txBody>
      </p:sp>
      <p:sp>
        <p:nvSpPr>
          <p:cNvPr id="35" name="椭圆 34"/>
          <p:cNvSpPr/>
          <p:nvPr>
            <p:custDataLst>
              <p:tags r:id="rId4"/>
            </p:custDataLst>
          </p:nvPr>
        </p:nvSpPr>
        <p:spPr>
          <a:xfrm>
            <a:off x="1090295" y="3136265"/>
            <a:ext cx="660400" cy="660400"/>
          </a:xfrm>
          <a:prstGeom prst="ellipse">
            <a:avLst/>
          </a:prstGeom>
          <a:solidFill>
            <a:srgbClr val="3A4B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spc="-15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3</a:t>
            </a:r>
            <a:endParaRPr lang="en-US" altLang="zh-CN" sz="2800" spc="-15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6" name="文本框 35"/>
          <p:cNvSpPr txBox="1"/>
          <p:nvPr>
            <p:custDataLst>
              <p:tags r:id="rId5"/>
            </p:custDataLst>
          </p:nvPr>
        </p:nvSpPr>
        <p:spPr>
          <a:xfrm>
            <a:off x="1821815" y="3176905"/>
            <a:ext cx="9516110" cy="6419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rPr>
              <a:t>EVA-X</a:t>
            </a:r>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rPr>
              <a:t>：一个</a:t>
            </a:r>
            <a:r>
              <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rPr>
              <a:t>“AI</a:t>
            </a:r>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rPr>
              <a:t>自学成才</a:t>
            </a:r>
            <a:r>
              <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rPr>
              <a:t>”</a:t>
            </a:r>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rPr>
              <a:t>的胸片基础模型</a:t>
            </a:r>
            <a:endPar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endParaRPr>
          </a:p>
          <a:p>
            <a:endPar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endParaRPr>
          </a:p>
          <a:p>
            <a:endPar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endParaRPr>
          </a:p>
        </p:txBody>
      </p:sp>
      <p:sp>
        <p:nvSpPr>
          <p:cNvPr id="38" name="椭圆 37"/>
          <p:cNvSpPr/>
          <p:nvPr>
            <p:custDataLst>
              <p:tags r:id="rId6"/>
            </p:custDataLst>
          </p:nvPr>
        </p:nvSpPr>
        <p:spPr>
          <a:xfrm>
            <a:off x="1068070" y="1984375"/>
            <a:ext cx="660400" cy="660400"/>
          </a:xfrm>
          <a:prstGeom prst="ellipse">
            <a:avLst/>
          </a:prstGeom>
          <a:solidFill>
            <a:srgbClr val="3A4B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spc="-15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2</a:t>
            </a:r>
            <a:endParaRPr lang="en-US" altLang="zh-CN" sz="2800" spc="-15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9" name="文本框 38"/>
          <p:cNvSpPr txBox="1"/>
          <p:nvPr>
            <p:custDataLst>
              <p:tags r:id="rId7"/>
            </p:custDataLst>
          </p:nvPr>
        </p:nvSpPr>
        <p:spPr>
          <a:xfrm>
            <a:off x="1750695" y="1939925"/>
            <a:ext cx="9766300" cy="9531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rPr>
              <a:t>基于</a:t>
            </a:r>
            <a:r>
              <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rPr>
              <a:t>DINO V2</a:t>
            </a:r>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rPr>
              <a:t>模型与语义搜索的可解释自监督学习在医学图像诊断中的应用</a:t>
            </a:r>
            <a:endPar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endParaRPr>
          </a:p>
        </p:txBody>
      </p:sp>
      <p:sp>
        <p:nvSpPr>
          <p:cNvPr id="41" name="椭圆 40"/>
          <p:cNvSpPr/>
          <p:nvPr>
            <p:custDataLst>
              <p:tags r:id="rId8"/>
            </p:custDataLst>
          </p:nvPr>
        </p:nvSpPr>
        <p:spPr>
          <a:xfrm>
            <a:off x="1112520" y="4165600"/>
            <a:ext cx="660400" cy="660400"/>
          </a:xfrm>
          <a:prstGeom prst="ellipse">
            <a:avLst/>
          </a:prstGeom>
          <a:solidFill>
            <a:srgbClr val="3A4B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spc="-15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4</a:t>
            </a:r>
            <a:endParaRPr lang="en-US" altLang="zh-CN" sz="2800" spc="-15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62" name="文本框 61"/>
          <p:cNvSpPr txBox="1"/>
          <p:nvPr>
            <p:custDataLst>
              <p:tags r:id="rId9"/>
            </p:custDataLst>
          </p:nvPr>
        </p:nvSpPr>
        <p:spPr>
          <a:xfrm>
            <a:off x="1823720" y="4204335"/>
            <a:ext cx="969327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rPr>
              <a:t>CNN-based</a:t>
            </a:r>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rPr>
              <a:t>目标检测模型</a:t>
            </a:r>
            <a:r>
              <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rPr>
              <a:t>YOLOX</a:t>
            </a:r>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rPr>
              <a:t>和</a:t>
            </a:r>
            <a:r>
              <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rPr>
              <a:t>FSCE</a:t>
            </a:r>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rPr>
              <a:t>方法</a:t>
            </a:r>
            <a:endPar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endParaRPr>
          </a:p>
        </p:txBody>
      </p:sp>
      <p:sp>
        <p:nvSpPr>
          <p:cNvPr id="27" name="文本框 7"/>
          <p:cNvSpPr txBox="1"/>
          <p:nvPr/>
        </p:nvSpPr>
        <p:spPr>
          <a:xfrm>
            <a:off x="4491355" y="0"/>
            <a:ext cx="1840230" cy="702945"/>
          </a:xfrm>
          <a:prstGeom prst="rect">
            <a:avLst/>
          </a:prstGeom>
          <a:noFill/>
        </p:spPr>
        <p:txBody>
          <a:bodyPr wrap="none" rtlCol="0">
            <a:noAutofit/>
          </a:bodyPr>
          <a:lstStyle/>
          <a:p>
            <a:r>
              <a:rPr lang="zh-CN" altLang="en-US" sz="5400" spc="-150" dirty="0">
                <a:solidFill>
                  <a:srgbClr val="1F3135"/>
                </a:solidFill>
                <a:latin typeface="汉仪大宋简" panose="02010600000101010101" charset="-122"/>
                <a:ea typeface="汉仪大宋简" panose="02010600000101010101" charset="-122"/>
                <a:cs typeface="汉仪大宋简" panose="02010600000101010101" charset="-122"/>
              </a:rPr>
              <a:t>方法总览</a:t>
            </a:r>
            <a:endParaRPr lang="zh-CN" altLang="en-US" sz="5400" spc="-150" dirty="0">
              <a:solidFill>
                <a:srgbClr val="1F3135"/>
              </a:solidFill>
              <a:latin typeface="汉仪大宋简" panose="02010600000101010101" charset="-122"/>
              <a:ea typeface="汉仪大宋简" panose="02010600000101010101" charset="-122"/>
              <a:cs typeface="汉仪大宋简" panose="02010600000101010101" charset="-122"/>
            </a:endParaRPr>
          </a:p>
        </p:txBody>
      </p:sp>
      <p:sp>
        <p:nvSpPr>
          <p:cNvPr id="6" name="椭圆 5"/>
          <p:cNvSpPr/>
          <p:nvPr>
            <p:custDataLst>
              <p:tags r:id="rId10"/>
            </p:custDataLst>
          </p:nvPr>
        </p:nvSpPr>
        <p:spPr>
          <a:xfrm>
            <a:off x="1139190" y="5194300"/>
            <a:ext cx="660400" cy="660400"/>
          </a:xfrm>
          <a:prstGeom prst="ellipse">
            <a:avLst/>
          </a:prstGeom>
          <a:solidFill>
            <a:srgbClr val="3A4B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spc="-15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5</a:t>
            </a:r>
            <a:endParaRPr lang="en-US" altLang="zh-CN" sz="2800" spc="-15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7" name="文本框 6"/>
          <p:cNvSpPr txBox="1"/>
          <p:nvPr>
            <p:custDataLst>
              <p:tags r:id="rId11"/>
            </p:custDataLst>
          </p:nvPr>
        </p:nvSpPr>
        <p:spPr>
          <a:xfrm>
            <a:off x="1823720" y="5203190"/>
            <a:ext cx="936053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rPr>
              <a:t>医学知识增强的视觉</a:t>
            </a:r>
            <a:r>
              <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rPr>
              <a:t>–</a:t>
            </a:r>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rPr>
              <a:t>语言预训练模型</a:t>
            </a:r>
            <a:r>
              <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rPr>
              <a:t> </a:t>
            </a:r>
            <a:r>
              <a:rPr lang="zh-CN" altLang="en-US" sz="2800" dirty="0">
                <a:solidFill>
                  <a:srgbClr val="3A4B50"/>
                </a:solidFill>
                <a:latin typeface="汉仪大宋简" panose="02010600000101010101" charset="-122"/>
                <a:ea typeface="汉仪大宋简" panose="02010600000101010101" charset="-122"/>
                <a:cs typeface="汉仪中黑简" panose="02010609000101010101" pitchFamily="49" charset="-122"/>
              </a:rPr>
              <a:t>：</a:t>
            </a:r>
            <a:r>
              <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rPr>
              <a:t>MedKLIP</a:t>
            </a:r>
            <a:endParaRPr lang="en-US" altLang="zh-CN" sz="2800" dirty="0">
              <a:solidFill>
                <a:srgbClr val="3A4B50"/>
              </a:solidFill>
              <a:latin typeface="汉仪大宋简" panose="02010600000101010101" charset="-122"/>
              <a:ea typeface="汉仪大宋简" panose="02010600000101010101" charset="-122"/>
              <a:cs typeface="汉仪中黑简" panose="0201060900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02355" y="463550"/>
            <a:ext cx="11874500" cy="457200"/>
          </a:xfrm>
          <a:prstGeom prst="rect">
            <a:avLst/>
          </a:prstGeom>
          <a:noFill/>
        </p:spPr>
        <p:txBody>
          <a:bodyPr wrap="square" lIns="0" tIns="0" rIns="0" bIns="0" rtlCol="0" anchor="ctr"/>
          <a:lstStyle/>
          <a:p>
            <a:pPr>
              <a:lnSpc>
                <a:spcPct val="100000"/>
              </a:lnSpc>
            </a:pP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老师如何指导学生“填空”</a:t>
            </a:r>
            <a:endParaRPr lang="en-US" sz="1600" dirty="0"/>
          </a:p>
        </p:txBody>
      </p:sp>
      <p:pic>
        <p:nvPicPr>
          <p:cNvPr id="10" name="图片 9"/>
          <p:cNvPicPr>
            <a:picLocks noChangeAspect="1"/>
          </p:cNvPicPr>
          <p:nvPr/>
        </p:nvPicPr>
        <p:blipFill>
          <a:blip r:embed="rId1"/>
          <a:stretch>
            <a:fillRect/>
          </a:stretch>
        </p:blipFill>
        <p:spPr>
          <a:xfrm>
            <a:off x="0" y="1030316"/>
            <a:ext cx="12192000" cy="5228547"/>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0"/>
            <a:ext cx="12192000" cy="65436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58750" y="254000"/>
            <a:ext cx="11874500" cy="457200"/>
          </a:xfrm>
          <a:prstGeom prst="rect">
            <a:avLst/>
          </a:prstGeom>
          <a:noFill/>
        </p:spPr>
        <p:txBody>
          <a:bodyPr wrap="square" lIns="0" tIns="0" rIns="0" bIns="0" rtlCol="0" anchor="ctr"/>
          <a:lstStyle/>
          <a:p>
            <a:pPr algn="ctr">
              <a:lnSpc>
                <a:spcPct val="100000"/>
              </a:lnSpc>
            </a:pP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迁移应用 </a:t>
            </a:r>
            <a:r>
              <a:rPr lang="en-US" altLang="zh-CN"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 </a:t>
            </a: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从“医学生”到“专科医生”</a:t>
            </a:r>
            <a:endParaRPr lang="en-US" sz="1600" dirty="0"/>
          </a:p>
        </p:txBody>
      </p:sp>
      <p:pic>
        <p:nvPicPr>
          <p:cNvPr id="4" name="图片 3"/>
          <p:cNvPicPr>
            <a:picLocks noChangeAspect="1"/>
          </p:cNvPicPr>
          <p:nvPr/>
        </p:nvPicPr>
        <p:blipFill>
          <a:blip r:embed="rId1"/>
          <a:stretch>
            <a:fillRect/>
          </a:stretch>
        </p:blipFill>
        <p:spPr>
          <a:xfrm>
            <a:off x="-52039" y="949887"/>
            <a:ext cx="12192000" cy="5434012"/>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74675" y="309880"/>
            <a:ext cx="11874500" cy="457200"/>
          </a:xfrm>
          <a:prstGeom prst="rect">
            <a:avLst/>
          </a:prstGeom>
          <a:noFill/>
        </p:spPr>
        <p:txBody>
          <a:bodyPr wrap="square" lIns="0" tIns="0" rIns="0" bIns="0" rtlCol="0" anchor="ctr"/>
          <a:lstStyle/>
          <a:p>
            <a:pPr algn="ctr">
              <a:lnSpc>
                <a:spcPct val="100000"/>
              </a:lnSpc>
            </a:pPr>
            <a:r>
              <a:rPr 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实验结果: SOTA</a:t>
            </a: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性能对比</a:t>
            </a:r>
            <a:endPar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4" name="Text 1"/>
          <p:cNvSpPr/>
          <p:nvPr/>
        </p:nvSpPr>
        <p:spPr>
          <a:xfrm>
            <a:off x="-274955" y="767080"/>
            <a:ext cx="11785600" cy="304800"/>
          </a:xfrm>
          <a:prstGeom prst="rect">
            <a:avLst/>
          </a:prstGeom>
          <a:noFill/>
        </p:spPr>
        <p:txBody>
          <a:bodyPr wrap="square" lIns="0" tIns="0" rIns="0" bIns="0" rtlCol="0" anchor="ctr"/>
          <a:lstStyle/>
          <a:p>
            <a:pPr algn="ctr">
              <a:lnSpc>
                <a:spcPct val="130000"/>
              </a:lnSpc>
            </a:pPr>
            <a:r>
              <a:rPr lang="zh-CN" alt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在</a:t>
            </a:r>
            <a:r>
              <a:rPr lang="en-US" altLang="zh-CN"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11</a:t>
            </a:r>
            <a:r>
              <a:rPr lang="zh-CN" alt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项检测任务、超过</a:t>
            </a:r>
            <a:r>
              <a:rPr lang="en-US" altLang="zh-CN"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20</a:t>
            </a:r>
            <a:r>
              <a:rPr lang="zh-CN" alt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种胸部疾病的评估中，</a:t>
            </a:r>
            <a:r>
              <a:rPr lang="en-US" altLang="zh-CN"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EVA-X</a:t>
            </a:r>
            <a:r>
              <a:rPr lang="zh-CN" alt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全面超越了以往的主流模型。</a:t>
            </a:r>
            <a:endParaRPr lang="en-US" sz="1600" dirty="0"/>
          </a:p>
        </p:txBody>
      </p:sp>
      <p:sp>
        <p:nvSpPr>
          <p:cNvPr id="6" name="Shape 3"/>
          <p:cNvSpPr/>
          <p:nvPr>
            <p:custDataLst>
              <p:tags r:id="rId1"/>
            </p:custDataLst>
          </p:nvPr>
        </p:nvSpPr>
        <p:spPr>
          <a:xfrm>
            <a:off x="1290108" y="1633855"/>
            <a:ext cx="457200" cy="457200"/>
          </a:xfrm>
          <a:custGeom>
            <a:avLst/>
            <a:gdLst/>
            <a:ahLst/>
            <a:cxnLst/>
            <a:rect l="l" t="t" r="r" b="b"/>
            <a:pathLst>
              <a:path w="457200" h="457200">
                <a:moveTo>
                  <a:pt x="228600" y="96351"/>
                </a:moveTo>
                <a:lnTo>
                  <a:pt x="215205" y="77778"/>
                </a:lnTo>
                <a:cubicBezTo>
                  <a:pt x="192881" y="46881"/>
                  <a:pt x="157073" y="28575"/>
                  <a:pt x="118854" y="28575"/>
                </a:cubicBezTo>
                <a:cubicBezTo>
                  <a:pt x="53221" y="28575"/>
                  <a:pt x="0" y="81796"/>
                  <a:pt x="0" y="147429"/>
                </a:cubicBezTo>
                <a:lnTo>
                  <a:pt x="0" y="149751"/>
                </a:lnTo>
                <a:cubicBezTo>
                  <a:pt x="0" y="170825"/>
                  <a:pt x="5536" y="192613"/>
                  <a:pt x="14823" y="214313"/>
                </a:cubicBezTo>
                <a:lnTo>
                  <a:pt x="109478" y="214313"/>
                </a:lnTo>
                <a:cubicBezTo>
                  <a:pt x="112335" y="214313"/>
                  <a:pt x="114925" y="212616"/>
                  <a:pt x="116086" y="209937"/>
                </a:cubicBezTo>
                <a:lnTo>
                  <a:pt x="144482" y="141803"/>
                </a:lnTo>
                <a:cubicBezTo>
                  <a:pt x="147786" y="133945"/>
                  <a:pt x="155466" y="128766"/>
                  <a:pt x="163949" y="128588"/>
                </a:cubicBezTo>
                <a:cubicBezTo>
                  <a:pt x="172432" y="128409"/>
                  <a:pt x="180290" y="133410"/>
                  <a:pt x="183773" y="141178"/>
                </a:cubicBezTo>
                <a:lnTo>
                  <a:pt x="229582" y="242888"/>
                </a:lnTo>
                <a:lnTo>
                  <a:pt x="266551" y="168950"/>
                </a:lnTo>
                <a:cubicBezTo>
                  <a:pt x="270212" y="161717"/>
                  <a:pt x="277624" y="157073"/>
                  <a:pt x="285750" y="157073"/>
                </a:cubicBezTo>
                <a:cubicBezTo>
                  <a:pt x="293876" y="157073"/>
                  <a:pt x="301288" y="161627"/>
                  <a:pt x="304949" y="168950"/>
                </a:cubicBezTo>
                <a:lnTo>
                  <a:pt x="325666" y="210294"/>
                </a:lnTo>
                <a:cubicBezTo>
                  <a:pt x="326916" y="212705"/>
                  <a:pt x="329327" y="214223"/>
                  <a:pt x="332095" y="214223"/>
                </a:cubicBezTo>
                <a:lnTo>
                  <a:pt x="442466" y="214223"/>
                </a:lnTo>
                <a:cubicBezTo>
                  <a:pt x="451842" y="192524"/>
                  <a:pt x="457289" y="170736"/>
                  <a:pt x="457289" y="149662"/>
                </a:cubicBezTo>
                <a:lnTo>
                  <a:pt x="457289" y="147340"/>
                </a:lnTo>
                <a:cubicBezTo>
                  <a:pt x="457200" y="81796"/>
                  <a:pt x="403979" y="28575"/>
                  <a:pt x="338346" y="28575"/>
                </a:cubicBezTo>
                <a:cubicBezTo>
                  <a:pt x="300216" y="28575"/>
                  <a:pt x="264319" y="46881"/>
                  <a:pt x="241995" y="77778"/>
                </a:cubicBezTo>
                <a:lnTo>
                  <a:pt x="228600" y="96262"/>
                </a:lnTo>
                <a:close/>
                <a:moveTo>
                  <a:pt x="419338" y="257175"/>
                </a:moveTo>
                <a:lnTo>
                  <a:pt x="332006" y="257175"/>
                </a:lnTo>
                <a:cubicBezTo>
                  <a:pt x="313075" y="257175"/>
                  <a:pt x="295751" y="246459"/>
                  <a:pt x="287268" y="229493"/>
                </a:cubicBezTo>
                <a:lnTo>
                  <a:pt x="285750" y="226457"/>
                </a:lnTo>
                <a:lnTo>
                  <a:pt x="247799" y="302449"/>
                </a:lnTo>
                <a:cubicBezTo>
                  <a:pt x="244138" y="309860"/>
                  <a:pt x="236458" y="314504"/>
                  <a:pt x="228154" y="314325"/>
                </a:cubicBezTo>
                <a:cubicBezTo>
                  <a:pt x="219849" y="314146"/>
                  <a:pt x="212437" y="309235"/>
                  <a:pt x="209044" y="301734"/>
                </a:cubicBezTo>
                <a:lnTo>
                  <a:pt x="165021" y="203954"/>
                </a:lnTo>
                <a:lnTo>
                  <a:pt x="155644" y="226457"/>
                </a:lnTo>
                <a:cubicBezTo>
                  <a:pt x="147876" y="245120"/>
                  <a:pt x="129659" y="257264"/>
                  <a:pt x="109478" y="257264"/>
                </a:cubicBezTo>
                <a:lnTo>
                  <a:pt x="37862" y="257264"/>
                </a:lnTo>
                <a:cubicBezTo>
                  <a:pt x="80010" y="323165"/>
                  <a:pt x="147697" y="383798"/>
                  <a:pt x="190024" y="416123"/>
                </a:cubicBezTo>
                <a:cubicBezTo>
                  <a:pt x="201097" y="424517"/>
                  <a:pt x="214670" y="428714"/>
                  <a:pt x="228511" y="428714"/>
                </a:cubicBezTo>
                <a:cubicBezTo>
                  <a:pt x="242352" y="428714"/>
                  <a:pt x="256014" y="424607"/>
                  <a:pt x="266998" y="416123"/>
                </a:cubicBezTo>
                <a:cubicBezTo>
                  <a:pt x="309503" y="383709"/>
                  <a:pt x="377190" y="323076"/>
                  <a:pt x="419338" y="257175"/>
                </a:cubicBezTo>
                <a:close/>
              </a:path>
            </a:pathLst>
          </a:custGeom>
          <a:solidFill>
            <a:srgbClr val="007BFF"/>
          </a:solidFill>
        </p:spPr>
        <p:txBody>
          <a:bodyPr/>
          <a:lstStyle/>
          <a:p>
            <a:endParaRPr lang="zh-CN" altLang="en-US"/>
          </a:p>
        </p:txBody>
      </p:sp>
      <p:grpSp>
        <p:nvGrpSpPr>
          <p:cNvPr id="36" name="组合 35"/>
          <p:cNvGrpSpPr/>
          <p:nvPr>
            <p:custDataLst>
              <p:tags r:id="rId2"/>
            </p:custDataLst>
          </p:nvPr>
        </p:nvGrpSpPr>
        <p:grpSpPr>
          <a:xfrm>
            <a:off x="1209675" y="4297680"/>
            <a:ext cx="8886190" cy="2473325"/>
            <a:chOff x="1810" y="6757"/>
            <a:chExt cx="13994" cy="3895"/>
          </a:xfrm>
        </p:grpSpPr>
        <p:sp>
          <p:nvSpPr>
            <p:cNvPr id="12" name="Text 9"/>
            <p:cNvSpPr/>
            <p:nvPr>
              <p:custDataLst>
                <p:tags r:id="rId3"/>
              </p:custDataLst>
            </p:nvPr>
          </p:nvSpPr>
          <p:spPr>
            <a:xfrm>
              <a:off x="3524" y="6757"/>
              <a:ext cx="4360" cy="640"/>
            </a:xfrm>
            <a:prstGeom prst="rect">
              <a:avLst/>
            </a:prstGeom>
            <a:noFill/>
          </p:spPr>
          <p:txBody>
            <a:bodyPr wrap="square" lIns="0" tIns="0" rIns="0" bIns="0" rtlCol="0" anchor="ctr"/>
            <a:lstStyle/>
            <a:p>
              <a:pPr algn="ctr">
                <a:lnSpc>
                  <a:spcPct val="110000"/>
                </a:lnSpc>
              </a:pPr>
              <a:endParaRPr lang="en-US" sz="1600" dirty="0"/>
            </a:p>
          </p:txBody>
        </p:sp>
        <p:sp>
          <p:nvSpPr>
            <p:cNvPr id="14" name="Text 11"/>
            <p:cNvSpPr/>
            <p:nvPr>
              <p:custDataLst>
                <p:tags r:id="rId4"/>
              </p:custDataLst>
            </p:nvPr>
          </p:nvSpPr>
          <p:spPr>
            <a:xfrm>
              <a:off x="1810" y="9581"/>
              <a:ext cx="13994" cy="1071"/>
            </a:xfrm>
            <a:prstGeom prst="rect">
              <a:avLst/>
            </a:prstGeom>
            <a:noFill/>
          </p:spPr>
          <p:txBody>
            <a:bodyPr wrap="square" lIns="0" tIns="0" rIns="0" bIns="0" rtlCol="0" anchor="ctr"/>
            <a:lstStyle/>
            <a:p>
              <a:pPr algn="ctr">
                <a:lnSpc>
                  <a:spcPct val="130000"/>
                </a:lnSpc>
              </a:pPr>
              <a:endParaRPr lang="en-US" sz="1600" dirty="0"/>
            </a:p>
          </p:txBody>
        </p:sp>
      </p:grpSp>
      <p:pic>
        <p:nvPicPr>
          <p:cNvPr id="2" name="图片 1"/>
          <p:cNvPicPr/>
          <p:nvPr/>
        </p:nvPicPr>
        <p:blipFill>
          <a:blip r:embed="rId5"/>
          <a:srcRect/>
          <a:stretch>
            <a:fillRect/>
          </a:stretch>
        </p:blipFill>
        <p:spPr>
          <a:xfrm>
            <a:off x="6096635" y="1764558"/>
            <a:ext cx="5214620" cy="4087709"/>
          </a:xfrm>
          <a:prstGeom prst="rect">
            <a:avLst/>
          </a:prstGeom>
        </p:spPr>
      </p:pic>
      <p:pic>
        <p:nvPicPr>
          <p:cNvPr id="16" name="图片 15"/>
          <p:cNvPicPr>
            <a:picLocks noChangeAspect="1"/>
          </p:cNvPicPr>
          <p:nvPr/>
        </p:nvPicPr>
        <p:blipFill>
          <a:blip r:embed="rId6"/>
          <a:stretch>
            <a:fillRect/>
          </a:stretch>
        </p:blipFill>
        <p:spPr>
          <a:xfrm>
            <a:off x="235028" y="1268095"/>
            <a:ext cx="5725368" cy="2486660"/>
          </a:xfrm>
          <a:prstGeom prst="rect">
            <a:avLst/>
          </a:prstGeom>
        </p:spPr>
      </p:pic>
      <p:pic>
        <p:nvPicPr>
          <p:cNvPr id="18" name="图片 17"/>
          <p:cNvPicPr>
            <a:picLocks noChangeAspect="1"/>
          </p:cNvPicPr>
          <p:nvPr/>
        </p:nvPicPr>
        <p:blipFill>
          <a:blip r:embed="rId7"/>
          <a:stretch>
            <a:fillRect/>
          </a:stretch>
        </p:blipFill>
        <p:spPr>
          <a:xfrm>
            <a:off x="361408" y="3792389"/>
            <a:ext cx="5860338" cy="2863512"/>
          </a:xfrm>
          <a:prstGeom prst="rect">
            <a:avLst/>
          </a:prstGeom>
        </p:spPr>
      </p:pic>
      <p:sp>
        <p:nvSpPr>
          <p:cNvPr id="20" name="文本框 19"/>
          <p:cNvSpPr txBox="1"/>
          <p:nvPr/>
        </p:nvSpPr>
        <p:spPr>
          <a:xfrm>
            <a:off x="1901918" y="5822530"/>
            <a:ext cx="9223917" cy="422039"/>
          </a:xfrm>
          <a:prstGeom prst="rect">
            <a:avLst/>
          </a:prstGeom>
          <a:noFill/>
        </p:spPr>
        <p:txBody>
          <a:bodyPr wrap="square">
            <a:spAutoFit/>
          </a:bodyPr>
          <a:lstStyle/>
          <a:p>
            <a:pPr algn="ctr">
              <a:lnSpc>
                <a:spcPct val="130000"/>
              </a:lnSpc>
            </a:pPr>
            <a:r>
              <a:rPr lang="zh-CN" altLang="en-US"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结论</a:t>
            </a:r>
            <a:r>
              <a:rPr lang="en-US" altLang="zh-CN"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无论模型规模大小</a:t>
            </a:r>
            <a:r>
              <a:rPr lang="en-US" altLang="zh-CN"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从</a:t>
            </a:r>
            <a:r>
              <a:rPr lang="en-US" altLang="zh-CN"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6M</a:t>
            </a:r>
            <a:r>
              <a:rPr lang="zh-CN" altLang="en-US"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到</a:t>
            </a:r>
            <a:r>
              <a:rPr lang="en-US" altLang="zh-CN"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86M</a:t>
            </a:r>
            <a:r>
              <a:rPr lang="zh-CN" altLang="en-US"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参数</a:t>
            </a:r>
            <a:r>
              <a:rPr lang="en-US" altLang="zh-CN"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a:t>
            </a:r>
            <a:r>
              <a:rPr lang="zh-CN" altLang="en-US"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a:t>
            </a:r>
            <a:r>
              <a:rPr lang="en-US" altLang="zh-CN"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EVA-X</a:t>
            </a:r>
            <a:r>
              <a:rPr lang="zh-CN" altLang="en-US" sz="18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均展示了其作为基础模型的卓越性能。</a:t>
            </a:r>
            <a:endParaRPr lang="en-US" altLang="zh-CN" sz="18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87686"/>
          <p:cNvPicPr>
            <a:picLocks noChangeAspect="1"/>
          </p:cNvPicPr>
          <p:nvPr/>
        </p:nvPicPr>
        <p:blipFill>
          <a:blip r:embed="rId1" cstate="print">
            <a:lum bright="6000" contrast="6000"/>
          </a:blip>
          <a:stretch>
            <a:fillRect/>
          </a:stretch>
        </p:blipFill>
        <p:spPr>
          <a:xfrm>
            <a:off x="0" y="1270"/>
            <a:ext cx="12192000" cy="6856730"/>
          </a:xfrm>
          <a:prstGeom prst="rect">
            <a:avLst/>
          </a:prstGeom>
        </p:spPr>
      </p:pic>
      <p:sp>
        <p:nvSpPr>
          <p:cNvPr id="5" name="矩形 4"/>
          <p:cNvSpPr/>
          <p:nvPr/>
        </p:nvSpPr>
        <p:spPr>
          <a:xfrm>
            <a:off x="-15875" y="4638675"/>
            <a:ext cx="3717290" cy="744855"/>
          </a:xfrm>
          <a:prstGeom prst="rect">
            <a:avLst/>
          </a:prstGeom>
          <a:solidFill>
            <a:srgbClr val="3A4B50"/>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6" name="矩形 5"/>
          <p:cNvSpPr/>
          <p:nvPr/>
        </p:nvSpPr>
        <p:spPr>
          <a:xfrm>
            <a:off x="3700940" y="4638495"/>
            <a:ext cx="2520156" cy="744583"/>
          </a:xfrm>
          <a:prstGeom prst="rect">
            <a:avLst/>
          </a:prstGeom>
          <a:solidFill>
            <a:schemeClr val="bg1"/>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7" name="矩形 6"/>
          <p:cNvSpPr/>
          <p:nvPr/>
        </p:nvSpPr>
        <p:spPr>
          <a:xfrm>
            <a:off x="6221097" y="4638495"/>
            <a:ext cx="2520156" cy="744583"/>
          </a:xfrm>
          <a:prstGeom prst="rect">
            <a:avLst/>
          </a:prstGeom>
          <a:solidFill>
            <a:srgbClr val="3A4B50"/>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汉仪中黑简" panose="02010609000101010101" pitchFamily="49" charset="-122"/>
              <a:ea typeface="汉仪中黑简" panose="02010609000101010101" pitchFamily="49" charset="-122"/>
              <a:cs typeface="汉仪中黑简" panose="02010609000101010101" pitchFamily="49" charset="-122"/>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6810"/>
            <a:ext cx="5549900" cy="3246716"/>
          </a:xfrm>
          <a:prstGeom prst="rect">
            <a:avLst/>
          </a:prstGeom>
        </p:spPr>
      </p:pic>
      <p:sp>
        <p:nvSpPr>
          <p:cNvPr id="8" name="矩形 7"/>
          <p:cNvSpPr/>
          <p:nvPr/>
        </p:nvSpPr>
        <p:spPr>
          <a:xfrm>
            <a:off x="8741410" y="4638675"/>
            <a:ext cx="3438525" cy="744855"/>
          </a:xfrm>
          <a:prstGeom prst="rect">
            <a:avLst/>
          </a:prstGeom>
          <a:solidFill>
            <a:srgbClr val="FFFFFF"/>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 name="矩形 2"/>
          <p:cNvSpPr/>
          <p:nvPr/>
        </p:nvSpPr>
        <p:spPr>
          <a:xfrm>
            <a:off x="4307840" y="1146810"/>
            <a:ext cx="7884160" cy="3213100"/>
          </a:xfrm>
          <a:prstGeom prst="rect">
            <a:avLst/>
          </a:prstGeom>
          <a:solidFill>
            <a:srgbClr val="3A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1" name="文本框 10"/>
          <p:cNvSpPr txBox="1"/>
          <p:nvPr/>
        </p:nvSpPr>
        <p:spPr>
          <a:xfrm>
            <a:off x="4766033" y="3085217"/>
            <a:ext cx="6674485" cy="10113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hangingPunct="0">
              <a:lnSpc>
                <a:spcPct val="150000"/>
              </a:lnSpc>
              <a:buFont typeface="汉仪中黑简" panose="02010609000101010101" pitchFamily="49" charset="-122"/>
              <a:buNone/>
            </a:pPr>
            <a:r>
              <a:rPr lang="zh-CN" altLang="en-US" sz="1400" dirty="0">
                <a:solidFill>
                  <a:schemeClr val="bg1"/>
                </a:solidFill>
                <a:latin typeface="汉仪中黑简" panose="02010609000101010101" pitchFamily="49" charset="-122"/>
                <a:ea typeface="汉仪中黑简" panose="02010609000101010101" pitchFamily="49" charset="-122"/>
                <a:cs typeface="+mn-ea"/>
                <a:sym typeface="+mn-lt"/>
              </a:rPr>
              <a:t>本部分所分析的方法主要来源于</a:t>
            </a:r>
            <a:r>
              <a:rPr lang="en-US" altLang="zh-CN" sz="1400" dirty="0">
                <a:solidFill>
                  <a:schemeClr val="bg1"/>
                </a:solidFill>
                <a:latin typeface="汉仪中黑简" panose="02010609000101010101" pitchFamily="49" charset="-122"/>
                <a:ea typeface="汉仪中黑简" panose="02010609000101010101" pitchFamily="49" charset="-122"/>
                <a:cs typeface="+mn-ea"/>
                <a:sym typeface="+mn-lt"/>
              </a:rPr>
              <a:t>Cheng</a:t>
            </a:r>
            <a:r>
              <a:rPr lang="zh-CN" altLang="en-US" sz="1400" dirty="0">
                <a:solidFill>
                  <a:schemeClr val="bg1"/>
                </a:solidFill>
                <a:latin typeface="汉仪中黑简" panose="02010609000101010101" pitchFamily="49" charset="-122"/>
                <a:ea typeface="汉仪中黑简" panose="02010609000101010101" pitchFamily="49" charset="-122"/>
                <a:cs typeface="+mn-ea"/>
                <a:sym typeface="+mn-lt"/>
              </a:rPr>
              <a:t>等人于</a:t>
            </a:r>
            <a:r>
              <a:rPr lang="en-US" altLang="zh-CN" sz="1400" dirty="0">
                <a:solidFill>
                  <a:schemeClr val="bg1"/>
                </a:solidFill>
                <a:latin typeface="汉仪中黑简" panose="02010609000101010101" pitchFamily="49" charset="-122"/>
                <a:ea typeface="汉仪中黑简" panose="02010609000101010101" pitchFamily="49" charset="-122"/>
                <a:cs typeface="+mn-ea"/>
                <a:sym typeface="+mn-lt"/>
              </a:rPr>
              <a:t>2024</a:t>
            </a:r>
            <a:r>
              <a:rPr lang="zh-CN" altLang="en-US" sz="1400" dirty="0">
                <a:solidFill>
                  <a:schemeClr val="bg1"/>
                </a:solidFill>
                <a:latin typeface="汉仪中黑简" panose="02010609000101010101" pitchFamily="49" charset="-122"/>
                <a:ea typeface="汉仪中黑简" panose="02010609000101010101" pitchFamily="49" charset="-122"/>
                <a:cs typeface="+mn-ea"/>
                <a:sym typeface="+mn-lt"/>
              </a:rPr>
              <a:t>年在期刊 </a:t>
            </a:r>
            <a:r>
              <a:rPr lang="en-US" altLang="zh-CN" sz="1400" dirty="0">
                <a:solidFill>
                  <a:schemeClr val="bg1"/>
                </a:solidFill>
                <a:latin typeface="汉仪中黑简" panose="02010609000101010101" pitchFamily="49" charset="-122"/>
                <a:ea typeface="汉仪中黑简" panose="02010609000101010101" pitchFamily="49" charset="-122"/>
                <a:cs typeface="+mn-ea"/>
                <a:sym typeface="+mn-lt"/>
              </a:rPr>
              <a:t>Diagnostics </a:t>
            </a:r>
            <a:r>
              <a:rPr lang="zh-CN" altLang="en-US" sz="1400" dirty="0">
                <a:solidFill>
                  <a:schemeClr val="bg1"/>
                </a:solidFill>
                <a:latin typeface="汉仪中黑简" panose="02010609000101010101" pitchFamily="49" charset="-122"/>
                <a:ea typeface="汉仪中黑简" panose="02010609000101010101" pitchFamily="49" charset="-122"/>
                <a:cs typeface="+mn-ea"/>
                <a:sym typeface="+mn-lt"/>
              </a:rPr>
              <a:t>上发表的论文</a:t>
            </a:r>
            <a:r>
              <a:rPr lang="en-US" altLang="zh-CN" sz="1400" dirty="0">
                <a:solidFill>
                  <a:schemeClr val="bg1"/>
                </a:solidFill>
                <a:latin typeface="汉仪中黑简" panose="02010609000101010101" pitchFamily="49" charset="-122"/>
                <a:ea typeface="汉仪中黑简" panose="02010609000101010101" pitchFamily="49" charset="-122"/>
                <a:cs typeface="+mn-ea"/>
                <a:sym typeface="+mn-lt"/>
              </a:rPr>
              <a:t>《Deep Learning-Based Object Detection Strategies for Disease Detection and Localization in Chest X-Ray Images》</a:t>
            </a:r>
            <a:r>
              <a:rPr lang="zh-CN" altLang="en-US" sz="1400" dirty="0">
                <a:solidFill>
                  <a:schemeClr val="bg1"/>
                </a:solidFill>
                <a:latin typeface="汉仪中黑简" panose="02010609000101010101" pitchFamily="49" charset="-122"/>
                <a:ea typeface="汉仪中黑简" panose="02010609000101010101" pitchFamily="49" charset="-122"/>
                <a:cs typeface="+mn-ea"/>
                <a:sym typeface="+mn-lt"/>
              </a:rPr>
              <a:t>。</a:t>
            </a:r>
            <a:endParaRPr lang="zh-CN" altLang="en-US" sz="1400" dirty="0">
              <a:solidFill>
                <a:schemeClr val="bg1"/>
              </a:solidFill>
              <a:latin typeface="汉仪中黑简" panose="02010609000101010101" pitchFamily="49" charset="-122"/>
              <a:ea typeface="汉仪中黑简" panose="02010609000101010101" pitchFamily="49" charset="-122"/>
              <a:cs typeface="+mn-ea"/>
              <a:sym typeface="+mn-lt"/>
            </a:endParaRPr>
          </a:p>
        </p:txBody>
      </p:sp>
      <p:sp>
        <p:nvSpPr>
          <p:cNvPr id="12" name="文本框 11"/>
          <p:cNvSpPr txBox="1"/>
          <p:nvPr/>
        </p:nvSpPr>
        <p:spPr>
          <a:xfrm>
            <a:off x="4766310" y="1639570"/>
            <a:ext cx="7183120" cy="13220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方法</a:t>
            </a:r>
            <a:r>
              <a:rPr lang="en-US" altLang="zh-CN"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4</a:t>
            </a:r>
            <a:r>
              <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a:t>
            </a:r>
            <a:r>
              <a:rPr lang="en-US" altLang="zh-CN"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CNN-based</a:t>
            </a:r>
            <a:r>
              <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目标检测模型</a:t>
            </a:r>
            <a:r>
              <a:rPr lang="en-US" altLang="zh-CN"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YOLOX</a:t>
            </a:r>
            <a:r>
              <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和</a:t>
            </a:r>
            <a:r>
              <a:rPr lang="en-US" altLang="zh-CN"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FSCE</a:t>
            </a:r>
            <a:r>
              <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方法</a:t>
            </a:r>
            <a:endPar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endParaRPr>
          </a:p>
        </p:txBody>
      </p:sp>
      <p:sp>
        <p:nvSpPr>
          <p:cNvPr id="18" name="文本框 17"/>
          <p:cNvSpPr txBox="1"/>
          <p:nvPr/>
        </p:nvSpPr>
        <p:spPr>
          <a:xfrm>
            <a:off x="154949" y="4651250"/>
            <a:ext cx="3514560" cy="637675"/>
          </a:xfrm>
          <a:prstGeom prst="rect">
            <a:avLst/>
          </a:prstGeom>
          <a:noFill/>
        </p:spPr>
        <p:txBody>
          <a:bodyPr wrap="square" rtlCol="0">
            <a:spAutoFit/>
          </a:bodyPr>
          <a:lstStyle/>
          <a:p>
            <a:pPr algn="just" hangingPunct="0">
              <a:lnSpc>
                <a:spcPct val="150000"/>
              </a:lnSpc>
            </a:pPr>
            <a:r>
              <a:rPr lang="zh-CN" altLang="en-US" sz="2800" dirty="0">
                <a:solidFill>
                  <a:schemeClr val="bg1"/>
                </a:solidFill>
                <a:latin typeface="汉仪大宋简" panose="02010600000101010101" charset="-122"/>
                <a:ea typeface="汉仪大宋简" panose="02010600000101010101" charset="-122"/>
                <a:cs typeface="+mn-ea"/>
                <a:sym typeface="+mn-lt"/>
              </a:rPr>
              <a:t>为什么都要基于</a:t>
            </a:r>
            <a:r>
              <a:rPr lang="en-US" altLang="zh-CN" sz="2800" dirty="0">
                <a:solidFill>
                  <a:schemeClr val="bg1"/>
                </a:solidFill>
                <a:latin typeface="汉仪大宋简" panose="02010600000101010101" charset="-122"/>
                <a:ea typeface="汉仪大宋简" panose="02010600000101010101" charset="-122"/>
                <a:cs typeface="+mn-ea"/>
                <a:sym typeface="+mn-lt"/>
              </a:rPr>
              <a:t>CNN?</a:t>
            </a:r>
            <a:endParaRPr lang="zh-CN" altLang="en-US" sz="2800" dirty="0">
              <a:solidFill>
                <a:schemeClr val="bg1"/>
              </a:solidFill>
              <a:latin typeface="汉仪大宋简" panose="02010600000101010101" charset="-122"/>
              <a:ea typeface="汉仪大宋简" panose="02010600000101010101" charset="-122"/>
              <a:cs typeface="+mn-ea"/>
              <a:sym typeface="+mn-lt"/>
            </a:endParaRPr>
          </a:p>
        </p:txBody>
      </p:sp>
      <p:sp>
        <p:nvSpPr>
          <p:cNvPr id="20" name="文本框 19"/>
          <p:cNvSpPr txBox="1"/>
          <p:nvPr/>
        </p:nvSpPr>
        <p:spPr>
          <a:xfrm>
            <a:off x="3856364" y="4765705"/>
            <a:ext cx="6102626" cy="523220"/>
          </a:xfrm>
          <a:prstGeom prst="rect">
            <a:avLst/>
          </a:prstGeom>
          <a:noFill/>
        </p:spPr>
        <p:txBody>
          <a:bodyPr wrap="square">
            <a:spAutoFit/>
          </a:bodyPr>
          <a:lstStyle/>
          <a:p>
            <a:r>
              <a:rPr lang="en-US" altLang="zh-CN" sz="2800" dirty="0">
                <a:solidFill>
                  <a:srgbClr val="3A4B50"/>
                </a:solidFill>
                <a:latin typeface="汉仪大宋简" panose="02010600000101010101" charset="-122"/>
                <a:ea typeface="汉仪大宋简" panose="02010600000101010101" charset="-122"/>
                <a:cs typeface="+mn-ea"/>
                <a:sym typeface="+mn-lt"/>
              </a:rPr>
              <a:t>YOLOX</a:t>
            </a:r>
            <a:r>
              <a:rPr lang="zh-CN" altLang="en-US" sz="2800" dirty="0">
                <a:solidFill>
                  <a:srgbClr val="3A4B50"/>
                </a:solidFill>
                <a:latin typeface="汉仪大宋简" panose="02010600000101010101" charset="-122"/>
                <a:ea typeface="汉仪大宋简" panose="02010600000101010101" charset="-122"/>
                <a:cs typeface="+mn-ea"/>
                <a:sym typeface="+mn-lt"/>
              </a:rPr>
              <a:t>模型</a:t>
            </a:r>
            <a:endParaRPr lang="zh-CN" altLang="en-US" sz="2800" dirty="0"/>
          </a:p>
        </p:txBody>
      </p:sp>
      <p:sp>
        <p:nvSpPr>
          <p:cNvPr id="21" name="文本框 20"/>
          <p:cNvSpPr txBox="1"/>
          <p:nvPr/>
        </p:nvSpPr>
        <p:spPr>
          <a:xfrm>
            <a:off x="6460305" y="4638043"/>
            <a:ext cx="3514560" cy="637675"/>
          </a:xfrm>
          <a:prstGeom prst="rect">
            <a:avLst/>
          </a:prstGeom>
          <a:noFill/>
        </p:spPr>
        <p:txBody>
          <a:bodyPr wrap="square" rtlCol="0">
            <a:spAutoFit/>
          </a:bodyPr>
          <a:lstStyle/>
          <a:p>
            <a:pPr algn="just" hangingPunct="0">
              <a:lnSpc>
                <a:spcPct val="150000"/>
              </a:lnSpc>
            </a:pPr>
            <a:r>
              <a:rPr lang="en-US" altLang="zh-CN" sz="2800" dirty="0">
                <a:solidFill>
                  <a:schemeClr val="bg1"/>
                </a:solidFill>
                <a:latin typeface="汉仪大宋简" panose="02010600000101010101" charset="-122"/>
                <a:ea typeface="汉仪大宋简" panose="02010600000101010101" charset="-122"/>
                <a:cs typeface="+mn-ea"/>
                <a:sym typeface="+mn-lt"/>
              </a:rPr>
              <a:t>FSCE</a:t>
            </a:r>
            <a:r>
              <a:rPr lang="zh-CN" altLang="en-US" sz="2800" dirty="0">
                <a:solidFill>
                  <a:schemeClr val="bg1"/>
                </a:solidFill>
                <a:latin typeface="汉仪大宋简" panose="02010600000101010101" charset="-122"/>
                <a:ea typeface="汉仪大宋简" panose="02010600000101010101" charset="-122"/>
                <a:cs typeface="+mn-ea"/>
                <a:sym typeface="+mn-lt"/>
              </a:rPr>
              <a:t>方法</a:t>
            </a:r>
            <a:endParaRPr lang="zh-CN" altLang="en-US" sz="2800" dirty="0">
              <a:solidFill>
                <a:schemeClr val="bg1"/>
              </a:solidFill>
              <a:latin typeface="汉仪大宋简" panose="02010600000101010101" charset="-122"/>
              <a:ea typeface="汉仪大宋简" panose="02010600000101010101" charset="-122"/>
              <a:cs typeface="+mn-ea"/>
              <a:sym typeface="+mn-lt"/>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p:tgtEl>
                                          <p:spTgt spid="18"/>
                                        </p:tgtEl>
                                        <p:attrNameLst>
                                          <p:attrName>ppt_y</p:attrName>
                                        </p:attrNameLst>
                                      </p:cBhvr>
                                      <p:tavLst>
                                        <p:tav tm="0">
                                          <p:val>
                                            <p:strVal val="#ppt_y+#ppt_h*1.125000"/>
                                          </p:val>
                                        </p:tav>
                                        <p:tav tm="100000">
                                          <p:val>
                                            <p:strVal val="#ppt_y"/>
                                          </p:val>
                                        </p:tav>
                                      </p:tavLst>
                                    </p:anim>
                                    <p:animEffect transition="in" filter="wipe(up)">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ppt_y</p:attrName>
                                        </p:attrNameLst>
                                      </p:cBhvr>
                                      <p:tavLst>
                                        <p:tav tm="0">
                                          <p:val>
                                            <p:strVal val="#ppt_y+#ppt_h*1.125000"/>
                                          </p:val>
                                        </p:tav>
                                        <p:tav tm="100000">
                                          <p:val>
                                            <p:strVal val="#ppt_y"/>
                                          </p:val>
                                        </p:tav>
                                      </p:tavLst>
                                    </p:anim>
                                    <p:animEffect transition="in" filter="wipe(up)">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8"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726136" y="2173412"/>
            <a:ext cx="2225040" cy="637675"/>
          </a:xfrm>
          <a:prstGeom prst="rect">
            <a:avLst/>
          </a:prstGeom>
          <a:noFill/>
        </p:spPr>
        <p:txBody>
          <a:bodyPr wrap="square" rtlCol="0">
            <a:spAutoFit/>
          </a:bodyPr>
          <a:lstStyle/>
          <a:p>
            <a:pPr algn="just" hangingPunct="0">
              <a:lnSpc>
                <a:spcPct val="150000"/>
              </a:lnSpc>
            </a:pPr>
            <a:r>
              <a:rPr lang="zh-CN" altLang="en-US" sz="2800" dirty="0">
                <a:solidFill>
                  <a:srgbClr val="3A4B50"/>
                </a:solidFill>
                <a:latin typeface="汉仪大宋简" panose="02010600000101010101" charset="-122"/>
                <a:ea typeface="汉仪大宋简" panose="02010600000101010101" charset="-122"/>
                <a:cs typeface="+mn-ea"/>
                <a:sym typeface="+mn-lt"/>
              </a:rPr>
              <a:t>模型的使用</a:t>
            </a:r>
            <a:endParaRPr lang="zh-CN" altLang="en-US" sz="2800" dirty="0">
              <a:solidFill>
                <a:srgbClr val="3A4B50"/>
              </a:solidFill>
              <a:latin typeface="汉仪大宋简" panose="02010600000101010101" charset="-122"/>
              <a:ea typeface="汉仪大宋简" panose="02010600000101010101" charset="-122"/>
              <a:cs typeface="+mn-ea"/>
              <a:sym typeface="+mn-lt"/>
            </a:endParaRPr>
          </a:p>
        </p:txBody>
      </p:sp>
      <p:sp>
        <p:nvSpPr>
          <p:cNvPr id="67" name="文本框 66"/>
          <p:cNvSpPr txBox="1"/>
          <p:nvPr/>
        </p:nvSpPr>
        <p:spPr>
          <a:xfrm>
            <a:off x="726122" y="2879557"/>
            <a:ext cx="5795289" cy="1657698"/>
          </a:xfrm>
          <a:prstGeom prst="rect">
            <a:avLst/>
          </a:prstGeom>
          <a:noFill/>
        </p:spPr>
        <p:txBody>
          <a:bodyPr wrap="square" rtlCol="0">
            <a:spAutoFit/>
          </a:bodyPr>
          <a:lstStyle/>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本篇论文旨在研究不同模型针对肺部</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X</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光中的疾病检测效率，由于肺部疾病变化多样，病灶有小有大，发病位置也各有不同，而且存在只有寥寥几个样本的罕见病的情况。仅使用一种模型并不能准确地识别所有肺部疾病，因此论文中使用了多种模型来增加针对常见病和罕见病的使用效率，而我从其中挑选了两种基于</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CNN</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的模型来讲解。</a:t>
            </a:r>
            <a:endPar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pic>
        <p:nvPicPr>
          <p:cNvPr id="2" name="图片 1" descr="doctor-health-medical-stethoscope-preview"/>
          <p:cNvPicPr>
            <a:picLocks noChangeAspect="1"/>
          </p:cNvPicPr>
          <p:nvPr/>
        </p:nvPicPr>
        <p:blipFill>
          <a:blip r:embed="rId1" cstate="print"/>
          <a:srcRect/>
          <a:stretch>
            <a:fillRect/>
          </a:stretch>
        </p:blipFill>
        <p:spPr>
          <a:xfrm>
            <a:off x="6980859" y="1413427"/>
            <a:ext cx="4485005" cy="4379595"/>
          </a:xfrm>
          <a:prstGeom prst="rect">
            <a:avLst/>
          </a:prstGeom>
        </p:spPr>
      </p:pic>
      <p:sp>
        <p:nvSpPr>
          <p:cNvPr id="5" name="TextBox 2"/>
          <p:cNvSpPr txBox="1"/>
          <p:nvPr/>
        </p:nvSpPr>
        <p:spPr>
          <a:xfrm>
            <a:off x="4436745" y="227330"/>
            <a:ext cx="3467735" cy="398780"/>
          </a:xfrm>
          <a:prstGeom prst="rect">
            <a:avLst/>
          </a:prstGeom>
          <a:noFill/>
        </p:spPr>
        <p:txBody>
          <a:bodyPr wrap="square" rtlCol="0">
            <a:spAutoFit/>
          </a:bodyPr>
          <a:lstStyle/>
          <a:p>
            <a:pPr algn="dist" fontAlgn="base">
              <a:spcBef>
                <a:spcPct val="0"/>
              </a:spcBef>
              <a:spcAft>
                <a:spcPct val="0"/>
              </a:spcAft>
              <a:buFont typeface="汉仪中黑简" panose="02010609000101010101" pitchFamily="49" charset="-122"/>
              <a:buNone/>
            </a:pP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论文大致类容</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4" name="直接连接符 3"/>
          <p:cNvCxnSpPr>
            <a:stCxn id="5"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50" advTm="3000">
        <p14:flip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p:tgtEl>
                                          <p:spTgt spid="54"/>
                                        </p:tgtEl>
                                        <p:attrNameLst>
                                          <p:attrName>ppt_y</p:attrName>
                                        </p:attrNameLst>
                                      </p:cBhvr>
                                      <p:tavLst>
                                        <p:tav tm="0">
                                          <p:val>
                                            <p:strVal val="#ppt_y+#ppt_h*1.125000"/>
                                          </p:val>
                                        </p:tav>
                                        <p:tav tm="100000">
                                          <p:val>
                                            <p:strVal val="#ppt_y"/>
                                          </p:val>
                                        </p:tav>
                                      </p:tavLst>
                                    </p:anim>
                                    <p:animEffect transition="in" filter="wipe(up)">
                                      <p:cBhvr>
                                        <p:cTn id="8" dur="500"/>
                                        <p:tgtEl>
                                          <p:spTgt spid="5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p:tgtEl>
                                          <p:spTgt spid="67"/>
                                        </p:tgtEl>
                                        <p:attrNameLst>
                                          <p:attrName>ppt_y</p:attrName>
                                        </p:attrNameLst>
                                      </p:cBhvr>
                                      <p:tavLst>
                                        <p:tav tm="0">
                                          <p:val>
                                            <p:strVal val="#ppt_y+#ppt_h*1.125000"/>
                                          </p:val>
                                        </p:tav>
                                        <p:tav tm="100000">
                                          <p:val>
                                            <p:strVal val="#ppt_y"/>
                                          </p:val>
                                        </p:tav>
                                      </p:tavLst>
                                    </p:anim>
                                    <p:animEffect transition="in" filter="wipe(up)">
                                      <p:cBhvr>
                                        <p:cTn id="1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726136" y="2173412"/>
            <a:ext cx="3514560" cy="637675"/>
          </a:xfrm>
          <a:prstGeom prst="rect">
            <a:avLst/>
          </a:prstGeom>
          <a:noFill/>
        </p:spPr>
        <p:txBody>
          <a:bodyPr wrap="square" rtlCol="0">
            <a:spAutoFit/>
          </a:bodyPr>
          <a:lstStyle/>
          <a:p>
            <a:pPr algn="just" hangingPunct="0">
              <a:lnSpc>
                <a:spcPct val="150000"/>
              </a:lnSpc>
            </a:pPr>
            <a:r>
              <a:rPr lang="zh-CN" altLang="en-US" sz="2800" dirty="0">
                <a:solidFill>
                  <a:srgbClr val="3A4B50"/>
                </a:solidFill>
                <a:latin typeface="汉仪大宋简" panose="02010600000101010101" charset="-122"/>
                <a:ea typeface="汉仪大宋简" panose="02010600000101010101" charset="-122"/>
                <a:cs typeface="+mn-ea"/>
                <a:sym typeface="+mn-lt"/>
              </a:rPr>
              <a:t>为什么都要基于</a:t>
            </a:r>
            <a:r>
              <a:rPr lang="en-US" altLang="zh-CN" sz="2800" dirty="0">
                <a:solidFill>
                  <a:srgbClr val="3A4B50"/>
                </a:solidFill>
                <a:latin typeface="汉仪大宋简" panose="02010600000101010101" charset="-122"/>
                <a:ea typeface="汉仪大宋简" panose="02010600000101010101" charset="-122"/>
                <a:cs typeface="+mn-ea"/>
                <a:sym typeface="+mn-lt"/>
              </a:rPr>
              <a:t>CNN?</a:t>
            </a:r>
            <a:endParaRPr lang="zh-CN" altLang="en-US" sz="2800" dirty="0">
              <a:solidFill>
                <a:srgbClr val="3A4B50"/>
              </a:solidFill>
              <a:latin typeface="汉仪大宋简" panose="02010600000101010101" charset="-122"/>
              <a:ea typeface="汉仪大宋简" panose="02010600000101010101" charset="-122"/>
              <a:cs typeface="+mn-ea"/>
              <a:sym typeface="+mn-lt"/>
            </a:endParaRPr>
          </a:p>
        </p:txBody>
      </p:sp>
      <p:sp>
        <p:nvSpPr>
          <p:cNvPr id="67" name="文本框 66"/>
          <p:cNvSpPr txBox="1"/>
          <p:nvPr/>
        </p:nvSpPr>
        <p:spPr>
          <a:xfrm>
            <a:off x="726122" y="2879557"/>
            <a:ext cx="5795289" cy="1334533"/>
          </a:xfrm>
          <a:prstGeom prst="rect">
            <a:avLst/>
          </a:prstGeom>
          <a:noFill/>
        </p:spPr>
        <p:txBody>
          <a:bodyPr wrap="square" rtlCol="0">
            <a:spAutoFit/>
          </a:bodyPr>
          <a:lstStyle/>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由于图像的特性，图像天然更适合矩阵化，从而基于矩阵特征进行分析的模型非常具有优势。而</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CNN</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正是提取矩阵特征以及分析的一把好手，故此都需要基于</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CNN</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，市面上广泛使用的图像识别模型也都是基于</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CNN</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实现的</a:t>
            </a:r>
            <a:endPar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sp>
        <p:nvSpPr>
          <p:cNvPr id="5" name="TextBox 2"/>
          <p:cNvSpPr txBox="1"/>
          <p:nvPr/>
        </p:nvSpPr>
        <p:spPr>
          <a:xfrm>
            <a:off x="4436745" y="227330"/>
            <a:ext cx="3467735" cy="398780"/>
          </a:xfrm>
          <a:prstGeom prst="rect">
            <a:avLst/>
          </a:prstGeom>
          <a:noFill/>
        </p:spPr>
        <p:txBody>
          <a:bodyPr wrap="square" rtlCol="0">
            <a:spAutoFit/>
          </a:bodyPr>
          <a:lstStyle/>
          <a:p>
            <a:pPr algn="dist" fontAlgn="base">
              <a:spcBef>
                <a:spcPct val="0"/>
              </a:spcBef>
              <a:spcAft>
                <a:spcPct val="0"/>
              </a:spcAft>
              <a:buFont typeface="汉仪中黑简" panose="02010609000101010101" pitchFamily="49" charset="-122"/>
              <a:buNone/>
            </a:pP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论文大致类容</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4" name="直接连接符 3"/>
          <p:cNvCxnSpPr>
            <a:stCxn id="5"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10400" y="2264736"/>
            <a:ext cx="4675013" cy="2328527"/>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250" advTm="3000">
        <p14:flip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p:tgtEl>
                                          <p:spTgt spid="54"/>
                                        </p:tgtEl>
                                        <p:attrNameLst>
                                          <p:attrName>ppt_y</p:attrName>
                                        </p:attrNameLst>
                                      </p:cBhvr>
                                      <p:tavLst>
                                        <p:tav tm="0">
                                          <p:val>
                                            <p:strVal val="#ppt_y+#ppt_h*1.125000"/>
                                          </p:val>
                                        </p:tav>
                                        <p:tav tm="100000">
                                          <p:val>
                                            <p:strVal val="#ppt_y"/>
                                          </p:val>
                                        </p:tav>
                                      </p:tavLst>
                                    </p:anim>
                                    <p:animEffect transition="in" filter="wipe(up)">
                                      <p:cBhvr>
                                        <p:cTn id="8" dur="500"/>
                                        <p:tgtEl>
                                          <p:spTgt spid="5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p:tgtEl>
                                          <p:spTgt spid="67"/>
                                        </p:tgtEl>
                                        <p:attrNameLst>
                                          <p:attrName>ppt_y</p:attrName>
                                        </p:attrNameLst>
                                      </p:cBhvr>
                                      <p:tavLst>
                                        <p:tav tm="0">
                                          <p:val>
                                            <p:strVal val="#ppt_y+#ppt_h*1.125000"/>
                                          </p:val>
                                        </p:tav>
                                        <p:tav tm="100000">
                                          <p:val>
                                            <p:strVal val="#ppt_y"/>
                                          </p:val>
                                        </p:tav>
                                      </p:tavLst>
                                    </p:anim>
                                    <p:animEffect transition="in" filter="wipe(up)">
                                      <p:cBhvr>
                                        <p:cTn id="1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57882" y="825500"/>
            <a:ext cx="10990779" cy="4224655"/>
          </a:xfrm>
          <a:prstGeom prst="rect">
            <a:avLst/>
          </a:prstGeom>
          <a:ln w="12700">
            <a:gradFill>
              <a:gsLst>
                <a:gs pos="0">
                  <a:srgbClr val="3A4B50"/>
                </a:gs>
                <a:gs pos="100000">
                  <a:srgbClr val="3A4B50">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1" name="文本框 10"/>
          <p:cNvSpPr txBox="1"/>
          <p:nvPr/>
        </p:nvSpPr>
        <p:spPr>
          <a:xfrm>
            <a:off x="1378777" y="966484"/>
            <a:ext cx="3673392" cy="637675"/>
          </a:xfrm>
          <a:prstGeom prst="rect">
            <a:avLst/>
          </a:prstGeom>
          <a:noFill/>
        </p:spPr>
        <p:txBody>
          <a:bodyPr wrap="square" rtlCol="0">
            <a:spAutoFit/>
          </a:bodyPr>
          <a:lstStyle/>
          <a:p>
            <a:pPr algn="just" hangingPunct="0">
              <a:lnSpc>
                <a:spcPct val="150000"/>
              </a:lnSpc>
            </a:pPr>
            <a:r>
              <a:rPr lang="zh-CN" altLang="en-US" sz="2800" dirty="0">
                <a:solidFill>
                  <a:srgbClr val="3A4B50"/>
                </a:solidFill>
                <a:latin typeface="汉仪大宋简" panose="02010600000101010101" charset="-122"/>
                <a:ea typeface="汉仪大宋简" panose="02010600000101010101" charset="-122"/>
                <a:cs typeface="+mn-ea"/>
                <a:sym typeface="+mn-lt"/>
              </a:rPr>
              <a:t>基于</a:t>
            </a:r>
            <a:r>
              <a:rPr lang="en-US" altLang="zh-CN" sz="2800" dirty="0">
                <a:solidFill>
                  <a:srgbClr val="3A4B50"/>
                </a:solidFill>
                <a:latin typeface="汉仪大宋简" panose="02010600000101010101" charset="-122"/>
                <a:ea typeface="汉仪大宋简" panose="02010600000101010101" charset="-122"/>
                <a:cs typeface="+mn-ea"/>
                <a:sym typeface="+mn-lt"/>
              </a:rPr>
              <a:t>CNN</a:t>
            </a:r>
            <a:r>
              <a:rPr lang="zh-CN" altLang="en-US" sz="2800" dirty="0">
                <a:solidFill>
                  <a:srgbClr val="3A4B50"/>
                </a:solidFill>
                <a:latin typeface="汉仪大宋简" panose="02010600000101010101" charset="-122"/>
                <a:ea typeface="汉仪大宋简" panose="02010600000101010101" charset="-122"/>
                <a:cs typeface="+mn-ea"/>
                <a:sym typeface="+mn-lt"/>
              </a:rPr>
              <a:t>的</a:t>
            </a:r>
            <a:r>
              <a:rPr lang="en-US" altLang="zh-CN" sz="2800" dirty="0">
                <a:solidFill>
                  <a:srgbClr val="3A4B50"/>
                </a:solidFill>
                <a:latin typeface="汉仪大宋简" panose="02010600000101010101" charset="-122"/>
                <a:ea typeface="汉仪大宋简" panose="02010600000101010101" charset="-122"/>
                <a:cs typeface="+mn-ea"/>
                <a:sym typeface="+mn-lt"/>
              </a:rPr>
              <a:t>YOLOX</a:t>
            </a:r>
            <a:r>
              <a:rPr lang="zh-CN" altLang="en-US" sz="2800" dirty="0">
                <a:solidFill>
                  <a:srgbClr val="3A4B50"/>
                </a:solidFill>
                <a:latin typeface="汉仪大宋简" panose="02010600000101010101" charset="-122"/>
                <a:ea typeface="汉仪大宋简" panose="02010600000101010101" charset="-122"/>
                <a:cs typeface="+mn-ea"/>
                <a:sym typeface="+mn-lt"/>
              </a:rPr>
              <a:t>模型</a:t>
            </a:r>
            <a:endParaRPr lang="zh-CN" altLang="en-US" sz="2800" dirty="0">
              <a:solidFill>
                <a:srgbClr val="3A4B50"/>
              </a:solidFill>
              <a:latin typeface="汉仪大宋简" panose="02010600000101010101" charset="-122"/>
              <a:ea typeface="汉仪大宋简" panose="02010600000101010101" charset="-122"/>
              <a:cs typeface="+mn-ea"/>
              <a:sym typeface="+mn-lt"/>
            </a:endParaRPr>
          </a:p>
        </p:txBody>
      </p:sp>
      <p:sp>
        <p:nvSpPr>
          <p:cNvPr id="12" name="文本框 11"/>
          <p:cNvSpPr txBox="1"/>
          <p:nvPr/>
        </p:nvSpPr>
        <p:spPr>
          <a:xfrm>
            <a:off x="1192333" y="1728895"/>
            <a:ext cx="5006407" cy="3919856"/>
          </a:xfrm>
          <a:prstGeom prst="rect">
            <a:avLst/>
          </a:prstGeom>
          <a:noFill/>
        </p:spPr>
        <p:txBody>
          <a:bodyPr wrap="square" rtlCol="0">
            <a:spAutoFit/>
          </a:bodyPr>
          <a:lstStyle/>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上过课的我们都知道，</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CNN</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（卷积神经网络）可以提取矩阵的特征，而</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YOLO</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You Only Look Once</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）模型的原理是拿一个框框住被识别的物体，因此训练初期需要我们给模型喂很多已经“框好”的图片（</a:t>
            </a:r>
            <a:r>
              <a:rPr lang="zh-CN" altLang="en-US"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结构化数据</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a:t>
            </a:r>
            <a:endPar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a:p>
            <a:pPr algn="just" hangingPunct="0">
              <a:lnSpc>
                <a:spcPct val="150000"/>
              </a:lnSpc>
            </a:pPr>
            <a:endPar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传统的</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YOLO</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模型会有很多预置的</a:t>
            </a:r>
            <a:r>
              <a:rPr lang="zh-CN" altLang="en-US"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“锚框”</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，用于识别初期大致锚定被识别物体的大小，然后通过进一步调整锚框的大小和位置做到精确框出被识别物体的准确位置</a:t>
            </a:r>
            <a:endPar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a:p>
            <a:pPr algn="just" hangingPunct="0">
              <a:lnSpc>
                <a:spcPct val="150000"/>
              </a:lnSpc>
            </a:pPr>
            <a:endPar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而</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YOLOX</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模型去掉了其中锚框，</a:t>
            </a:r>
            <a:r>
              <a:rPr lang="zh-CN" altLang="en-US"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直接预测被识别物体的中心点和大小等位置信息</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，从而实现准确识别，在此篇论文中体现在对病灶位置的识别上</a:t>
            </a:r>
            <a:endPar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sp>
        <p:nvSpPr>
          <p:cNvPr id="5" name="TextBox 2"/>
          <p:cNvSpPr txBox="1"/>
          <p:nvPr/>
        </p:nvSpPr>
        <p:spPr>
          <a:xfrm>
            <a:off x="4436745" y="227330"/>
            <a:ext cx="3467735" cy="400110"/>
          </a:xfrm>
          <a:prstGeom prst="rect">
            <a:avLst/>
          </a:prstGeom>
          <a:noFill/>
        </p:spPr>
        <p:txBody>
          <a:bodyPr wrap="square" rtlCol="0">
            <a:spAutoFit/>
          </a:bodyPr>
          <a:lstStyle/>
          <a:p>
            <a:pPr algn="dist" fontAlgn="base">
              <a:spcBef>
                <a:spcPct val="0"/>
              </a:spcBef>
              <a:spcAft>
                <a:spcPct val="0"/>
              </a:spcAft>
              <a:buFont typeface="汉仪中黑简" panose="02010609000101010101" pitchFamily="49" charset="-122"/>
              <a:buNone/>
            </a:pPr>
            <a:r>
              <a:rPr lang="zh-CN" altLang="en-US" sz="2000" dirty="0">
                <a:solidFill>
                  <a:srgbClr val="3A4B50"/>
                </a:solidFill>
                <a:latin typeface="汉仪大宋简" panose="02010600000101010101" charset="-122"/>
                <a:ea typeface="汉仪大宋简" panose="02010600000101010101" charset="-122"/>
                <a:cs typeface="+mn-ea"/>
                <a:sym typeface="+mn-lt"/>
              </a:rPr>
              <a:t>基于</a:t>
            </a:r>
            <a:r>
              <a:rPr lang="en-US" altLang="zh-CN" sz="2000" dirty="0">
                <a:solidFill>
                  <a:srgbClr val="3A4B50"/>
                </a:solidFill>
                <a:latin typeface="汉仪大宋简" panose="02010600000101010101" charset="-122"/>
                <a:ea typeface="汉仪大宋简" panose="02010600000101010101" charset="-122"/>
                <a:cs typeface="+mn-ea"/>
                <a:sym typeface="+mn-lt"/>
              </a:rPr>
              <a:t>CNN</a:t>
            </a:r>
            <a:r>
              <a:rPr lang="zh-CN" altLang="en-US" sz="2000" dirty="0">
                <a:solidFill>
                  <a:srgbClr val="3A4B50"/>
                </a:solidFill>
                <a:latin typeface="汉仪大宋简" panose="02010600000101010101" charset="-122"/>
                <a:ea typeface="汉仪大宋简" panose="02010600000101010101" charset="-122"/>
                <a:cs typeface="+mn-ea"/>
                <a:sym typeface="+mn-lt"/>
              </a:rPr>
              <a:t>的</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YOLOX</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3" name="直接连接符 2"/>
          <p:cNvCxnSpPr>
            <a:stCxn id="5" idx="1"/>
          </p:cNvCxnSpPr>
          <p:nvPr/>
        </p:nvCxnSpPr>
        <p:spPr>
          <a:xfrm flipH="1" flipV="1">
            <a:off x="3843020" y="426720"/>
            <a:ext cx="593725" cy="665"/>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38947" y="1024889"/>
            <a:ext cx="4769506" cy="2772276"/>
          </a:xfrm>
          <a:prstGeom prst="rect">
            <a:avLst/>
          </a:prstGeom>
        </p:spPr>
      </p:pic>
      <p:sp>
        <p:nvSpPr>
          <p:cNvPr id="7" name="文本框 6"/>
          <p:cNvSpPr txBox="1"/>
          <p:nvPr/>
        </p:nvSpPr>
        <p:spPr>
          <a:xfrm>
            <a:off x="6527711" y="3791236"/>
            <a:ext cx="5006407" cy="1657698"/>
          </a:xfrm>
          <a:prstGeom prst="rect">
            <a:avLst/>
          </a:prstGeom>
          <a:noFill/>
        </p:spPr>
        <p:txBody>
          <a:bodyPr wrap="square" rtlCol="0">
            <a:spAutoFit/>
          </a:bodyPr>
          <a:lstStyle/>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而上图中的</a:t>
            </a:r>
            <a:r>
              <a:rPr lang="en-US" altLang="zh-CN"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Decoupled Head</a:t>
            </a:r>
            <a:r>
              <a:rPr lang="zh-CN" altLang="en-US"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（解耦头），</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可以理解为预测被识别物体位置的工具，由于</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YOLOX</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取消了锚框，此时需要一个预测工具用于初步预测被识别物体的位置。而且由于解耦头的特性，</a:t>
            </a:r>
            <a:r>
              <a:rPr lang="zh-CN" altLang="en-US"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同一个解耦头可以承担不同的任务</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，例如识别疾病种类和确定病灶位置等，相当于一个预测工具包</a:t>
            </a:r>
            <a:endPar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50" advTm="3000">
        <p14:flip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2"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94104" y="825500"/>
            <a:ext cx="10153015" cy="4224655"/>
          </a:xfrm>
          <a:prstGeom prst="rect">
            <a:avLst/>
          </a:prstGeom>
          <a:ln w="12700">
            <a:gradFill>
              <a:gsLst>
                <a:gs pos="0">
                  <a:srgbClr val="3A4B50"/>
                </a:gs>
                <a:gs pos="100000">
                  <a:srgbClr val="3A4B50">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1" name="文本框 10"/>
          <p:cNvSpPr txBox="1"/>
          <p:nvPr/>
        </p:nvSpPr>
        <p:spPr>
          <a:xfrm>
            <a:off x="1378777" y="1246163"/>
            <a:ext cx="3673392" cy="637675"/>
          </a:xfrm>
          <a:prstGeom prst="rect">
            <a:avLst/>
          </a:prstGeom>
          <a:noFill/>
        </p:spPr>
        <p:txBody>
          <a:bodyPr wrap="square" rtlCol="0">
            <a:spAutoFit/>
          </a:bodyPr>
          <a:lstStyle/>
          <a:p>
            <a:pPr algn="just" hangingPunct="0">
              <a:lnSpc>
                <a:spcPct val="150000"/>
              </a:lnSpc>
            </a:pPr>
            <a:r>
              <a:rPr lang="zh-CN" altLang="en-US" sz="2800" dirty="0">
                <a:solidFill>
                  <a:srgbClr val="3A4B50"/>
                </a:solidFill>
                <a:latin typeface="汉仪大宋简" panose="02010600000101010101" charset="-122"/>
                <a:ea typeface="汉仪大宋简" panose="02010600000101010101" charset="-122"/>
                <a:cs typeface="+mn-ea"/>
                <a:sym typeface="+mn-lt"/>
              </a:rPr>
              <a:t>基于</a:t>
            </a:r>
            <a:r>
              <a:rPr lang="en-US" altLang="zh-CN" sz="2800" dirty="0">
                <a:solidFill>
                  <a:srgbClr val="3A4B50"/>
                </a:solidFill>
                <a:latin typeface="汉仪大宋简" panose="02010600000101010101" charset="-122"/>
                <a:ea typeface="汉仪大宋简" panose="02010600000101010101" charset="-122"/>
                <a:cs typeface="+mn-ea"/>
                <a:sym typeface="+mn-lt"/>
              </a:rPr>
              <a:t>CNN</a:t>
            </a:r>
            <a:r>
              <a:rPr lang="zh-CN" altLang="en-US" sz="2800" dirty="0">
                <a:solidFill>
                  <a:srgbClr val="3A4B50"/>
                </a:solidFill>
                <a:latin typeface="汉仪大宋简" panose="02010600000101010101" charset="-122"/>
                <a:ea typeface="汉仪大宋简" panose="02010600000101010101" charset="-122"/>
                <a:cs typeface="+mn-ea"/>
                <a:sym typeface="+mn-lt"/>
              </a:rPr>
              <a:t>的</a:t>
            </a:r>
            <a:r>
              <a:rPr lang="en-US" altLang="zh-CN" sz="2800" dirty="0">
                <a:solidFill>
                  <a:srgbClr val="3A4B50"/>
                </a:solidFill>
                <a:latin typeface="汉仪大宋简" panose="02010600000101010101" charset="-122"/>
                <a:ea typeface="汉仪大宋简" panose="02010600000101010101" charset="-122"/>
                <a:cs typeface="+mn-ea"/>
                <a:sym typeface="+mn-lt"/>
              </a:rPr>
              <a:t>FSCE</a:t>
            </a:r>
            <a:r>
              <a:rPr lang="zh-CN" altLang="en-US" sz="2800" dirty="0">
                <a:solidFill>
                  <a:srgbClr val="3A4B50"/>
                </a:solidFill>
                <a:latin typeface="汉仪大宋简" panose="02010600000101010101" charset="-122"/>
                <a:ea typeface="汉仪大宋简" panose="02010600000101010101" charset="-122"/>
                <a:cs typeface="+mn-ea"/>
                <a:sym typeface="+mn-lt"/>
              </a:rPr>
              <a:t>方法</a:t>
            </a:r>
            <a:endParaRPr lang="zh-CN" altLang="en-US" sz="2800" dirty="0">
              <a:solidFill>
                <a:srgbClr val="3A4B50"/>
              </a:solidFill>
              <a:latin typeface="汉仪大宋简" panose="02010600000101010101" charset="-122"/>
              <a:ea typeface="汉仪大宋简" panose="02010600000101010101" charset="-122"/>
              <a:cs typeface="+mn-ea"/>
              <a:sym typeface="+mn-lt"/>
            </a:endParaRPr>
          </a:p>
        </p:txBody>
      </p:sp>
      <p:sp>
        <p:nvSpPr>
          <p:cNvPr id="12" name="文本框 11"/>
          <p:cNvSpPr txBox="1"/>
          <p:nvPr/>
        </p:nvSpPr>
        <p:spPr>
          <a:xfrm>
            <a:off x="1222638" y="2015147"/>
            <a:ext cx="4612119" cy="3596690"/>
          </a:xfrm>
          <a:prstGeom prst="rect">
            <a:avLst/>
          </a:prstGeom>
          <a:noFill/>
        </p:spPr>
        <p:txBody>
          <a:bodyPr wrap="square" rtlCol="0">
            <a:spAutoFit/>
          </a:bodyPr>
          <a:lstStyle/>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由于</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YOLO</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系列模型的特性，需要大量的样本喂给模型来提升识别的准确率，然而肺部疾病存在仅有几例的罕见病例，因此在缺乏样本的情况下</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YOLO</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模型无法准确识别，</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FSCE</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方法就登场了</a:t>
            </a:r>
            <a:endPar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a:p>
            <a:pPr algn="just" hangingPunct="0">
              <a:lnSpc>
                <a:spcPct val="150000"/>
              </a:lnSpc>
            </a:pPr>
            <a:endPar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简单来说，</a:t>
            </a:r>
            <a:r>
              <a:rPr lang="en-US" altLang="zh-CN"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FSCE</a:t>
            </a: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这个方法是基于对比已经识别的样本来进行识别的，</a:t>
            </a:r>
            <a:r>
              <a:rPr lang="zh-CN" altLang="en-US"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是一个基于现有检测框架的“方法论增强包”。通过将不认识的样本与现有已识别的样本比较，来确定新样本的特征，以此实现对没见过的样本的识别。</a:t>
            </a:r>
            <a:endParaRPr lang="en-US" altLang="zh-CN"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a:p>
            <a:pPr algn="just" hangingPunct="0">
              <a:lnSpc>
                <a:spcPct val="150000"/>
              </a:lnSpc>
            </a:pPr>
            <a:endParaRPr lang="en-US" altLang="zh-CN"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sp>
        <p:nvSpPr>
          <p:cNvPr id="5" name="TextBox 2"/>
          <p:cNvSpPr txBox="1"/>
          <p:nvPr/>
        </p:nvSpPr>
        <p:spPr>
          <a:xfrm>
            <a:off x="4436745" y="227330"/>
            <a:ext cx="3467735" cy="400110"/>
          </a:xfrm>
          <a:prstGeom prst="rect">
            <a:avLst/>
          </a:prstGeom>
          <a:noFill/>
        </p:spPr>
        <p:txBody>
          <a:bodyPr wrap="square" rtlCol="0">
            <a:spAutoFit/>
          </a:bodyPr>
          <a:lstStyle/>
          <a:p>
            <a:pPr algn="dist" fontAlgn="base">
              <a:spcBef>
                <a:spcPct val="0"/>
              </a:spcBef>
              <a:spcAft>
                <a:spcPct val="0"/>
              </a:spcAft>
              <a:buFont typeface="汉仪中黑简" panose="02010609000101010101" pitchFamily="49" charset="-122"/>
              <a:buNone/>
            </a:pPr>
            <a:r>
              <a:rPr lang="zh-CN" altLang="en-US" sz="2000" dirty="0">
                <a:solidFill>
                  <a:srgbClr val="3A4B50"/>
                </a:solidFill>
                <a:latin typeface="汉仪大宋简" panose="02010600000101010101" charset="-122"/>
                <a:ea typeface="汉仪大宋简" panose="02010600000101010101" charset="-122"/>
                <a:cs typeface="+mn-ea"/>
                <a:sym typeface="+mn-lt"/>
              </a:rPr>
              <a:t>基于</a:t>
            </a:r>
            <a:r>
              <a:rPr lang="en-US" altLang="zh-CN" sz="2000" dirty="0">
                <a:solidFill>
                  <a:srgbClr val="3A4B50"/>
                </a:solidFill>
                <a:latin typeface="汉仪大宋简" panose="02010600000101010101" charset="-122"/>
                <a:ea typeface="汉仪大宋简" panose="02010600000101010101" charset="-122"/>
                <a:cs typeface="+mn-ea"/>
                <a:sym typeface="+mn-lt"/>
              </a:rPr>
              <a:t>CNN</a:t>
            </a:r>
            <a:r>
              <a:rPr lang="zh-CN" altLang="en-US" sz="2000" dirty="0">
                <a:solidFill>
                  <a:srgbClr val="3A4B50"/>
                </a:solidFill>
                <a:latin typeface="汉仪大宋简" panose="02010600000101010101" charset="-122"/>
                <a:ea typeface="汉仪大宋简" panose="02010600000101010101" charset="-122"/>
                <a:cs typeface="+mn-ea"/>
                <a:sym typeface="+mn-lt"/>
              </a:rPr>
              <a:t>的</a:t>
            </a:r>
            <a:r>
              <a:rPr lang="en-US" altLang="zh-CN" sz="2000" dirty="0">
                <a:solidFill>
                  <a:srgbClr val="3A4B50"/>
                </a:solidFill>
                <a:latin typeface="汉仪大宋简" panose="02010600000101010101" charset="-122"/>
                <a:ea typeface="汉仪大宋简" panose="02010600000101010101" charset="-122"/>
                <a:cs typeface="+mn-ea"/>
                <a:sym typeface="+mn-lt"/>
              </a:rPr>
              <a:t>FSCE</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3" name="直接连接符 2"/>
          <p:cNvCxnSpPr>
            <a:stCxn id="5" idx="1"/>
          </p:cNvCxnSpPr>
          <p:nvPr/>
        </p:nvCxnSpPr>
        <p:spPr>
          <a:xfrm flipH="1" flipV="1">
            <a:off x="3843020" y="426720"/>
            <a:ext cx="593725" cy="665"/>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63290" y="1604159"/>
            <a:ext cx="4849933" cy="1578549"/>
          </a:xfrm>
          <a:prstGeom prst="rect">
            <a:avLst/>
          </a:prstGeom>
        </p:spPr>
      </p:pic>
      <p:sp>
        <p:nvSpPr>
          <p:cNvPr id="9" name="文本框 8"/>
          <p:cNvSpPr txBox="1"/>
          <p:nvPr/>
        </p:nvSpPr>
        <p:spPr>
          <a:xfrm>
            <a:off x="5963290" y="3813492"/>
            <a:ext cx="4849933" cy="1011367"/>
          </a:xfrm>
          <a:prstGeom prst="rect">
            <a:avLst/>
          </a:prstGeom>
          <a:noFill/>
        </p:spPr>
        <p:txBody>
          <a:bodyPr wrap="square">
            <a:spAutoFit/>
          </a:bodyPr>
          <a:lstStyle/>
          <a:p>
            <a:pPr algn="just" hangingPunct="0">
              <a:lnSpc>
                <a:spcPct val="150000"/>
              </a:lnSpc>
            </a:pPr>
            <a:r>
              <a:rPr lang="zh-CN" altLang="en-US"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rPr>
              <a:t>“</a:t>
            </a:r>
            <a:r>
              <a:rPr lang="en-US" altLang="zh-CN"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rPr>
              <a:t>FSCE</a:t>
            </a:r>
            <a:r>
              <a:rPr lang="zh-CN" altLang="en-US"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rPr>
              <a:t>就像一位精通‘鉴别诊断’的专家医生，他通过比较疾病之间的细微差别来学习，即使只见过几个罕见病例，也能准确识别。”</a:t>
            </a:r>
            <a:endParaRPr lang="zh-CN" altLang="en-US" sz="1400" b="1"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50" advTm="3000">
        <p14:flip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87686"/>
          <p:cNvPicPr>
            <a:picLocks noChangeAspect="1"/>
          </p:cNvPicPr>
          <p:nvPr/>
        </p:nvPicPr>
        <p:blipFill>
          <a:blip r:embed="rId1" cstate="print">
            <a:lum bright="6000" contrast="6000"/>
          </a:blip>
          <a:stretch>
            <a:fillRect/>
          </a:stretch>
        </p:blipFill>
        <p:spPr>
          <a:xfrm>
            <a:off x="635" y="0"/>
            <a:ext cx="12192000" cy="6856730"/>
          </a:xfrm>
          <a:prstGeom prst="rect">
            <a:avLst/>
          </a:prstGeom>
        </p:spPr>
      </p:pic>
      <p:pic>
        <p:nvPicPr>
          <p:cNvPr id="2" name="图片 1" descr="doctor-health-medical-stethoscope-preview"/>
          <p:cNvPicPr>
            <a:picLocks noChangeAspect="1"/>
          </p:cNvPicPr>
          <p:nvPr/>
        </p:nvPicPr>
        <p:blipFill>
          <a:blip r:embed="rId2" cstate="print"/>
          <a:srcRect/>
          <a:stretch>
            <a:fillRect/>
          </a:stretch>
        </p:blipFill>
        <p:spPr>
          <a:xfrm>
            <a:off x="635" y="1146810"/>
            <a:ext cx="5690235" cy="3191510"/>
          </a:xfrm>
          <a:prstGeom prst="rect">
            <a:avLst/>
          </a:prstGeom>
        </p:spPr>
      </p:pic>
      <p:sp>
        <p:nvSpPr>
          <p:cNvPr id="3" name="矩形 2"/>
          <p:cNvSpPr/>
          <p:nvPr/>
        </p:nvSpPr>
        <p:spPr>
          <a:xfrm>
            <a:off x="4307840" y="1146810"/>
            <a:ext cx="7884160" cy="3213100"/>
          </a:xfrm>
          <a:prstGeom prst="rect">
            <a:avLst/>
          </a:prstGeom>
          <a:solidFill>
            <a:srgbClr val="3A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2" name="文本框 11"/>
          <p:cNvSpPr txBox="1"/>
          <p:nvPr/>
        </p:nvSpPr>
        <p:spPr>
          <a:xfrm>
            <a:off x="4445000" y="1590040"/>
            <a:ext cx="7506335" cy="1938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方法</a:t>
            </a:r>
            <a:r>
              <a:rPr lang="en-US" altLang="zh-CN"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5</a:t>
            </a:r>
            <a:r>
              <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a:t>
            </a:r>
            <a:endPar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endParaRPr>
          </a:p>
          <a:p>
            <a:r>
              <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医学知识增强的视觉</a:t>
            </a:r>
            <a:r>
              <a:rPr lang="en-US" altLang="zh-CN"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a:t>
            </a:r>
            <a:r>
              <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语言预训练模型</a:t>
            </a:r>
            <a:r>
              <a:rPr lang="en-US" altLang="zh-CN"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 </a:t>
            </a:r>
            <a:r>
              <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a:t>
            </a:r>
            <a:r>
              <a:rPr lang="en-US" altLang="zh-CN"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MedKLIP</a:t>
            </a:r>
            <a:endParaRPr lang="en-US" altLang="zh-CN"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endParaRPr>
          </a:p>
        </p:txBody>
      </p:sp>
      <p:sp>
        <p:nvSpPr>
          <p:cNvPr id="5" name="矩形 4"/>
          <p:cNvSpPr/>
          <p:nvPr/>
        </p:nvSpPr>
        <p:spPr>
          <a:xfrm>
            <a:off x="-15875" y="4638675"/>
            <a:ext cx="1603375" cy="744855"/>
          </a:xfrm>
          <a:prstGeom prst="rect">
            <a:avLst/>
          </a:prstGeom>
          <a:solidFill>
            <a:srgbClr val="3A4B50"/>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6" name="矩形 5"/>
          <p:cNvSpPr/>
          <p:nvPr/>
        </p:nvSpPr>
        <p:spPr>
          <a:xfrm>
            <a:off x="1566545" y="4638675"/>
            <a:ext cx="4654550" cy="744855"/>
          </a:xfrm>
          <a:prstGeom prst="rect">
            <a:avLst/>
          </a:prstGeom>
          <a:solidFill>
            <a:schemeClr val="bg1"/>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7" name="矩形 6"/>
          <p:cNvSpPr/>
          <p:nvPr/>
        </p:nvSpPr>
        <p:spPr>
          <a:xfrm>
            <a:off x="6221095" y="4638675"/>
            <a:ext cx="1649730" cy="744855"/>
          </a:xfrm>
          <a:prstGeom prst="rect">
            <a:avLst/>
          </a:prstGeom>
          <a:solidFill>
            <a:srgbClr val="3A4B50"/>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8" name="矩形 7"/>
          <p:cNvSpPr/>
          <p:nvPr/>
        </p:nvSpPr>
        <p:spPr>
          <a:xfrm>
            <a:off x="7860030" y="4638675"/>
            <a:ext cx="4319905" cy="744855"/>
          </a:xfrm>
          <a:prstGeom prst="rect">
            <a:avLst/>
          </a:prstGeom>
          <a:solidFill>
            <a:srgbClr val="FFFFFF"/>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9" name="TextBox 19"/>
          <p:cNvSpPr txBox="1"/>
          <p:nvPr/>
        </p:nvSpPr>
        <p:spPr>
          <a:xfrm>
            <a:off x="64770" y="4812030"/>
            <a:ext cx="1522730"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解决问题</a:t>
            </a:r>
            <a:endParaRPr lang="zh-CN" altLang="en-US" sz="200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0" name="TextBox 19"/>
          <p:cNvSpPr txBox="1"/>
          <p:nvPr/>
        </p:nvSpPr>
        <p:spPr>
          <a:xfrm>
            <a:off x="6221095" y="4810760"/>
            <a:ext cx="1639570"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核心技术</a:t>
            </a:r>
            <a:endParaRPr lang="zh-CN" altLang="en-US" sz="200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3" name="TextBox 19"/>
          <p:cNvSpPr txBox="1"/>
          <p:nvPr/>
        </p:nvSpPr>
        <p:spPr>
          <a:xfrm>
            <a:off x="7860030" y="4669155"/>
            <a:ext cx="4319905" cy="70675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rPr>
              <a:t>医学知识增强的视觉</a:t>
            </a:r>
            <a:r>
              <a:rPr lang="en-US" altLang="zh-CN"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rPr>
              <a:t>–</a:t>
            </a:r>
            <a:r>
              <a:rPr lang="zh-CN" altLang="en-US"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rPr>
              <a:t>语言预训练</a:t>
            </a:r>
            <a:r>
              <a:rPr lang="en-US" altLang="zh-CN"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rPr>
              <a:t> + </a:t>
            </a:r>
            <a:r>
              <a:rPr lang="zh-CN" altLang="en-US"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rPr>
              <a:t>实体级三元组对齐</a:t>
            </a:r>
            <a:endParaRPr lang="zh-CN" altLang="en-US"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4" name="TextBox 19"/>
          <p:cNvSpPr txBox="1"/>
          <p:nvPr/>
        </p:nvSpPr>
        <p:spPr>
          <a:xfrm>
            <a:off x="1619250" y="4676775"/>
            <a:ext cx="4601845" cy="70675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rPr>
              <a:t>对包括肺炎在内的多种胸部疾病进行零样本诊断和病灶定位。</a:t>
            </a:r>
            <a:endParaRPr lang="zh-CN" altLang="en-US"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P spid="10"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Oval 76"/>
          <p:cNvSpPr/>
          <p:nvPr/>
        </p:nvSpPr>
        <p:spPr>
          <a:xfrm>
            <a:off x="2296076" y="1534417"/>
            <a:ext cx="874016" cy="874010"/>
          </a:xfrm>
          <a:prstGeom prst="ellipse">
            <a:avLst/>
          </a:prstGeom>
          <a:solidFill>
            <a:srgbClr val="3A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31875" rtl="0" eaLnBrk="1" latinLnBrk="0" hangingPunct="1">
              <a:defRPr sz="2000" kern="1200">
                <a:solidFill>
                  <a:schemeClr val="lt1"/>
                </a:solidFill>
                <a:latin typeface="+mn-lt"/>
                <a:ea typeface="+mn-ea"/>
                <a:cs typeface="+mn-cs"/>
              </a:defRPr>
            </a:lvl1pPr>
            <a:lvl2pPr marL="515620" algn="l" defTabSz="1031875" rtl="0" eaLnBrk="1" latinLnBrk="0" hangingPunct="1">
              <a:defRPr sz="2000" kern="1200">
                <a:solidFill>
                  <a:schemeClr val="lt1"/>
                </a:solidFill>
                <a:latin typeface="+mn-lt"/>
                <a:ea typeface="+mn-ea"/>
                <a:cs typeface="+mn-cs"/>
              </a:defRPr>
            </a:lvl2pPr>
            <a:lvl3pPr marL="1031875" algn="l" defTabSz="1031875" rtl="0" eaLnBrk="1" latinLnBrk="0" hangingPunct="1">
              <a:defRPr sz="2000" kern="1200">
                <a:solidFill>
                  <a:schemeClr val="lt1"/>
                </a:solidFill>
                <a:latin typeface="+mn-lt"/>
                <a:ea typeface="+mn-ea"/>
                <a:cs typeface="+mn-cs"/>
              </a:defRPr>
            </a:lvl3pPr>
            <a:lvl4pPr marL="1547495" algn="l" defTabSz="1031875" rtl="0" eaLnBrk="1" latinLnBrk="0" hangingPunct="1">
              <a:defRPr sz="2000" kern="1200">
                <a:solidFill>
                  <a:schemeClr val="lt1"/>
                </a:solidFill>
                <a:latin typeface="+mn-lt"/>
                <a:ea typeface="+mn-ea"/>
                <a:cs typeface="+mn-cs"/>
              </a:defRPr>
            </a:lvl4pPr>
            <a:lvl5pPr marL="2063115" algn="l" defTabSz="1031875" rtl="0" eaLnBrk="1" latinLnBrk="0" hangingPunct="1">
              <a:defRPr sz="2000" kern="1200">
                <a:solidFill>
                  <a:schemeClr val="lt1"/>
                </a:solidFill>
                <a:latin typeface="+mn-lt"/>
                <a:ea typeface="+mn-ea"/>
                <a:cs typeface="+mn-cs"/>
              </a:defRPr>
            </a:lvl5pPr>
            <a:lvl6pPr marL="2579370" algn="l" defTabSz="1031875" rtl="0" eaLnBrk="1" latinLnBrk="0" hangingPunct="1">
              <a:defRPr sz="2000" kern="1200">
                <a:solidFill>
                  <a:schemeClr val="lt1"/>
                </a:solidFill>
                <a:latin typeface="+mn-lt"/>
                <a:ea typeface="+mn-ea"/>
                <a:cs typeface="+mn-cs"/>
              </a:defRPr>
            </a:lvl6pPr>
            <a:lvl7pPr marL="3094990" algn="l" defTabSz="1031875" rtl="0" eaLnBrk="1" latinLnBrk="0" hangingPunct="1">
              <a:defRPr sz="2000" kern="1200">
                <a:solidFill>
                  <a:schemeClr val="lt1"/>
                </a:solidFill>
                <a:latin typeface="+mn-lt"/>
                <a:ea typeface="+mn-ea"/>
                <a:cs typeface="+mn-cs"/>
              </a:defRPr>
            </a:lvl7pPr>
            <a:lvl8pPr marL="3610610" algn="l" defTabSz="1031875" rtl="0" eaLnBrk="1" latinLnBrk="0" hangingPunct="1">
              <a:defRPr sz="2000" kern="1200">
                <a:solidFill>
                  <a:schemeClr val="lt1"/>
                </a:solidFill>
                <a:latin typeface="+mn-lt"/>
                <a:ea typeface="+mn-ea"/>
                <a:cs typeface="+mn-cs"/>
              </a:defRPr>
            </a:lvl8pPr>
            <a:lvl9pPr marL="4126230" algn="l" defTabSz="1031875" rtl="0" eaLnBrk="1" latinLnBrk="0" hangingPunct="1">
              <a:defRPr sz="2000" kern="1200">
                <a:solidFill>
                  <a:schemeClr val="lt1"/>
                </a:solidFill>
                <a:latin typeface="+mn-lt"/>
                <a:ea typeface="+mn-ea"/>
                <a:cs typeface="+mn-cs"/>
              </a:defRPr>
            </a:lvl9pPr>
          </a:lstStyle>
          <a:p>
            <a:pPr algn="ctr"/>
            <a:endParaRPr lang="en-US" dirty="0">
              <a:latin typeface="汉仪中黑简" panose="02010609000101010101" pitchFamily="49" charset="-122"/>
              <a:cs typeface="汉仪中黑简" panose="02010609000101010101" pitchFamily="49" charset="-122"/>
            </a:endParaRPr>
          </a:p>
        </p:txBody>
      </p:sp>
      <p:sp>
        <p:nvSpPr>
          <p:cNvPr id="2053" name="任意多边形"/>
          <p:cNvSpPr/>
          <p:nvPr/>
        </p:nvSpPr>
        <p:spPr bwMode="auto">
          <a:xfrm>
            <a:off x="2352040" y="2110740"/>
            <a:ext cx="831850" cy="3578860"/>
          </a:xfrm>
          <a:custGeom>
            <a:avLst/>
            <a:gdLst/>
            <a:ahLst/>
            <a:cxnLst>
              <a:cxn ang="0">
                <a:pos x="109" y="0"/>
              </a:cxn>
              <a:cxn ang="0">
                <a:pos x="110" y="585"/>
              </a:cxn>
              <a:cxn ang="0">
                <a:pos x="110" y="586"/>
              </a:cxn>
              <a:cxn ang="0">
                <a:pos x="116" y="619"/>
              </a:cxn>
              <a:cxn ang="0">
                <a:pos x="121" y="629"/>
              </a:cxn>
              <a:cxn ang="0">
                <a:pos x="147" y="656"/>
              </a:cxn>
              <a:cxn ang="0">
                <a:pos x="203" y="676"/>
              </a:cxn>
              <a:cxn ang="0">
                <a:pos x="0" y="676"/>
              </a:cxn>
              <a:cxn ang="0">
                <a:pos x="62" y="650"/>
              </a:cxn>
              <a:cxn ang="0">
                <a:pos x="78" y="629"/>
              </a:cxn>
              <a:cxn ang="0">
                <a:pos x="82" y="619"/>
              </a:cxn>
              <a:cxn ang="0">
                <a:pos x="88" y="586"/>
              </a:cxn>
              <a:cxn ang="0">
                <a:pos x="88" y="585"/>
              </a:cxn>
              <a:cxn ang="0">
                <a:pos x="88" y="0"/>
              </a:cxn>
              <a:cxn ang="0">
                <a:pos x="109" y="0"/>
              </a:cxn>
            </a:cxnLst>
            <a:rect l="0" t="0" r="r" b="b"/>
            <a:pathLst>
              <a:path w="203" h="676">
                <a:moveTo>
                  <a:pt x="109" y="0"/>
                </a:moveTo>
                <a:cubicBezTo>
                  <a:pt x="110" y="585"/>
                  <a:pt x="110" y="585"/>
                  <a:pt x="110" y="585"/>
                </a:cubicBezTo>
                <a:cubicBezTo>
                  <a:pt x="110" y="586"/>
                  <a:pt x="110" y="586"/>
                  <a:pt x="110" y="586"/>
                </a:cubicBezTo>
                <a:cubicBezTo>
                  <a:pt x="110" y="598"/>
                  <a:pt x="112" y="609"/>
                  <a:pt x="116" y="619"/>
                </a:cubicBezTo>
                <a:cubicBezTo>
                  <a:pt x="117" y="622"/>
                  <a:pt x="119" y="626"/>
                  <a:pt x="121" y="629"/>
                </a:cubicBezTo>
                <a:cubicBezTo>
                  <a:pt x="127" y="637"/>
                  <a:pt x="136" y="646"/>
                  <a:pt x="147" y="656"/>
                </a:cubicBezTo>
                <a:cubicBezTo>
                  <a:pt x="164" y="669"/>
                  <a:pt x="182" y="676"/>
                  <a:pt x="203" y="676"/>
                </a:cubicBezTo>
                <a:cubicBezTo>
                  <a:pt x="0" y="676"/>
                  <a:pt x="0" y="676"/>
                  <a:pt x="0" y="676"/>
                </a:cubicBezTo>
                <a:cubicBezTo>
                  <a:pt x="24" y="676"/>
                  <a:pt x="45" y="667"/>
                  <a:pt x="62" y="650"/>
                </a:cubicBezTo>
                <a:cubicBezTo>
                  <a:pt x="68" y="643"/>
                  <a:pt x="74" y="636"/>
                  <a:pt x="78" y="629"/>
                </a:cubicBezTo>
                <a:cubicBezTo>
                  <a:pt x="79" y="626"/>
                  <a:pt x="81" y="622"/>
                  <a:pt x="82" y="619"/>
                </a:cubicBezTo>
                <a:cubicBezTo>
                  <a:pt x="86" y="609"/>
                  <a:pt x="88" y="598"/>
                  <a:pt x="88" y="586"/>
                </a:cubicBezTo>
                <a:cubicBezTo>
                  <a:pt x="88" y="586"/>
                  <a:pt x="88" y="586"/>
                  <a:pt x="88" y="585"/>
                </a:cubicBezTo>
                <a:cubicBezTo>
                  <a:pt x="88" y="0"/>
                  <a:pt x="88" y="0"/>
                  <a:pt x="88" y="0"/>
                </a:cubicBezTo>
                <a:lnTo>
                  <a:pt x="109" y="0"/>
                </a:lnTo>
                <a:close/>
              </a:path>
            </a:pathLst>
          </a:custGeom>
          <a:solidFill>
            <a:srgbClr val="3A4B50"/>
          </a:solidFill>
          <a:ln w="9525">
            <a:noFill/>
            <a:round/>
          </a:ln>
        </p:spPr>
        <p:txBody>
          <a:bodyPr vert="horz" wrap="square" lIns="91440" tIns="45720" rIns="91440" bIns="45720" numCol="1" anchor="t" anchorCtr="0" compatLnSpc="1"/>
          <a:lstStyle>
            <a:defPPr>
              <a:defRPr lang="en-US"/>
            </a:defPPr>
            <a:lvl1pPr marL="0" algn="l" defTabSz="1031875" rtl="0" eaLnBrk="1" latinLnBrk="0" hangingPunct="1">
              <a:defRPr sz="2000" kern="1200">
                <a:solidFill>
                  <a:schemeClr val="tx1"/>
                </a:solidFill>
                <a:latin typeface="+mn-lt"/>
                <a:ea typeface="+mn-ea"/>
                <a:cs typeface="+mn-cs"/>
              </a:defRPr>
            </a:lvl1pPr>
            <a:lvl2pPr marL="515620" algn="l" defTabSz="1031875" rtl="0" eaLnBrk="1" latinLnBrk="0" hangingPunct="1">
              <a:defRPr sz="2000" kern="1200">
                <a:solidFill>
                  <a:schemeClr val="tx1"/>
                </a:solidFill>
                <a:latin typeface="+mn-lt"/>
                <a:ea typeface="+mn-ea"/>
                <a:cs typeface="+mn-cs"/>
              </a:defRPr>
            </a:lvl2pPr>
            <a:lvl3pPr marL="1031875" algn="l" defTabSz="1031875" rtl="0" eaLnBrk="1" latinLnBrk="0" hangingPunct="1">
              <a:defRPr sz="2000" kern="1200">
                <a:solidFill>
                  <a:schemeClr val="tx1"/>
                </a:solidFill>
                <a:latin typeface="+mn-lt"/>
                <a:ea typeface="+mn-ea"/>
                <a:cs typeface="+mn-cs"/>
              </a:defRPr>
            </a:lvl3pPr>
            <a:lvl4pPr marL="1547495" algn="l" defTabSz="1031875" rtl="0" eaLnBrk="1" latinLnBrk="0" hangingPunct="1">
              <a:defRPr sz="2000" kern="1200">
                <a:solidFill>
                  <a:schemeClr val="tx1"/>
                </a:solidFill>
                <a:latin typeface="+mn-lt"/>
                <a:ea typeface="+mn-ea"/>
                <a:cs typeface="+mn-cs"/>
              </a:defRPr>
            </a:lvl4pPr>
            <a:lvl5pPr marL="2063115" algn="l" defTabSz="1031875" rtl="0" eaLnBrk="1" latinLnBrk="0" hangingPunct="1">
              <a:defRPr sz="2000" kern="1200">
                <a:solidFill>
                  <a:schemeClr val="tx1"/>
                </a:solidFill>
                <a:latin typeface="+mn-lt"/>
                <a:ea typeface="+mn-ea"/>
                <a:cs typeface="+mn-cs"/>
              </a:defRPr>
            </a:lvl5pPr>
            <a:lvl6pPr marL="2579370" algn="l" defTabSz="1031875" rtl="0" eaLnBrk="1" latinLnBrk="0" hangingPunct="1">
              <a:defRPr sz="2000" kern="1200">
                <a:solidFill>
                  <a:schemeClr val="tx1"/>
                </a:solidFill>
                <a:latin typeface="+mn-lt"/>
                <a:ea typeface="+mn-ea"/>
                <a:cs typeface="+mn-cs"/>
              </a:defRPr>
            </a:lvl6pPr>
            <a:lvl7pPr marL="3094990" algn="l" defTabSz="1031875" rtl="0" eaLnBrk="1" latinLnBrk="0" hangingPunct="1">
              <a:defRPr sz="2000" kern="1200">
                <a:solidFill>
                  <a:schemeClr val="tx1"/>
                </a:solidFill>
                <a:latin typeface="+mn-lt"/>
                <a:ea typeface="+mn-ea"/>
                <a:cs typeface="+mn-cs"/>
              </a:defRPr>
            </a:lvl7pPr>
            <a:lvl8pPr marL="3610610" algn="l" defTabSz="1031875" rtl="0" eaLnBrk="1" latinLnBrk="0" hangingPunct="1">
              <a:defRPr sz="2000" kern="1200">
                <a:solidFill>
                  <a:schemeClr val="tx1"/>
                </a:solidFill>
                <a:latin typeface="+mn-lt"/>
                <a:ea typeface="+mn-ea"/>
                <a:cs typeface="+mn-cs"/>
              </a:defRPr>
            </a:lvl8pPr>
            <a:lvl9pPr marL="4126230" algn="l" defTabSz="1031875" rtl="0" eaLnBrk="1" latinLnBrk="0" hangingPunct="1">
              <a:defRPr sz="2000" kern="1200">
                <a:solidFill>
                  <a:schemeClr val="tx1"/>
                </a:solidFill>
                <a:latin typeface="+mn-lt"/>
                <a:ea typeface="+mn-ea"/>
                <a:cs typeface="+mn-cs"/>
              </a:defRPr>
            </a:lvl9pPr>
          </a:lstStyle>
          <a:p>
            <a:endParaRPr lang="en-US" dirty="0">
              <a:latin typeface="汉仪中黑简" panose="02010609000101010101" pitchFamily="49" charset="-122"/>
              <a:cs typeface="汉仪中黑简" panose="02010609000101010101" pitchFamily="49" charset="-122"/>
            </a:endParaRPr>
          </a:p>
        </p:txBody>
      </p:sp>
      <p:sp>
        <p:nvSpPr>
          <p:cNvPr id="68" name="任意多边形"/>
          <p:cNvSpPr/>
          <p:nvPr/>
        </p:nvSpPr>
        <p:spPr>
          <a:xfrm>
            <a:off x="920750" y="5689600"/>
            <a:ext cx="10566400" cy="84455"/>
          </a:xfrm>
          <a:prstGeom prst="rect">
            <a:avLst/>
          </a:prstGeom>
          <a:solidFill>
            <a:srgbClr val="3A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31875" rtl="0" eaLnBrk="1" latinLnBrk="0" hangingPunct="1">
              <a:defRPr sz="2000" kern="1200">
                <a:solidFill>
                  <a:schemeClr val="lt1"/>
                </a:solidFill>
                <a:latin typeface="+mn-lt"/>
                <a:ea typeface="+mn-ea"/>
                <a:cs typeface="+mn-cs"/>
              </a:defRPr>
            </a:lvl1pPr>
            <a:lvl2pPr marL="515620" algn="l" defTabSz="1031875" rtl="0" eaLnBrk="1" latinLnBrk="0" hangingPunct="1">
              <a:defRPr sz="2000" kern="1200">
                <a:solidFill>
                  <a:schemeClr val="lt1"/>
                </a:solidFill>
                <a:latin typeface="+mn-lt"/>
                <a:ea typeface="+mn-ea"/>
                <a:cs typeface="+mn-cs"/>
              </a:defRPr>
            </a:lvl2pPr>
            <a:lvl3pPr marL="1031875" algn="l" defTabSz="1031875" rtl="0" eaLnBrk="1" latinLnBrk="0" hangingPunct="1">
              <a:defRPr sz="2000" kern="1200">
                <a:solidFill>
                  <a:schemeClr val="lt1"/>
                </a:solidFill>
                <a:latin typeface="+mn-lt"/>
                <a:ea typeface="+mn-ea"/>
                <a:cs typeface="+mn-cs"/>
              </a:defRPr>
            </a:lvl3pPr>
            <a:lvl4pPr marL="1547495" algn="l" defTabSz="1031875" rtl="0" eaLnBrk="1" latinLnBrk="0" hangingPunct="1">
              <a:defRPr sz="2000" kern="1200">
                <a:solidFill>
                  <a:schemeClr val="lt1"/>
                </a:solidFill>
                <a:latin typeface="+mn-lt"/>
                <a:ea typeface="+mn-ea"/>
                <a:cs typeface="+mn-cs"/>
              </a:defRPr>
            </a:lvl4pPr>
            <a:lvl5pPr marL="2063115" algn="l" defTabSz="1031875" rtl="0" eaLnBrk="1" latinLnBrk="0" hangingPunct="1">
              <a:defRPr sz="2000" kern="1200">
                <a:solidFill>
                  <a:schemeClr val="lt1"/>
                </a:solidFill>
                <a:latin typeface="+mn-lt"/>
                <a:ea typeface="+mn-ea"/>
                <a:cs typeface="+mn-cs"/>
              </a:defRPr>
            </a:lvl5pPr>
            <a:lvl6pPr marL="2579370" algn="l" defTabSz="1031875" rtl="0" eaLnBrk="1" latinLnBrk="0" hangingPunct="1">
              <a:defRPr sz="2000" kern="1200">
                <a:solidFill>
                  <a:schemeClr val="lt1"/>
                </a:solidFill>
                <a:latin typeface="+mn-lt"/>
                <a:ea typeface="+mn-ea"/>
                <a:cs typeface="+mn-cs"/>
              </a:defRPr>
            </a:lvl6pPr>
            <a:lvl7pPr marL="3094990" algn="l" defTabSz="1031875" rtl="0" eaLnBrk="1" latinLnBrk="0" hangingPunct="1">
              <a:defRPr sz="2000" kern="1200">
                <a:solidFill>
                  <a:schemeClr val="lt1"/>
                </a:solidFill>
                <a:latin typeface="+mn-lt"/>
                <a:ea typeface="+mn-ea"/>
                <a:cs typeface="+mn-cs"/>
              </a:defRPr>
            </a:lvl7pPr>
            <a:lvl8pPr marL="3610610" algn="l" defTabSz="1031875" rtl="0" eaLnBrk="1" latinLnBrk="0" hangingPunct="1">
              <a:defRPr sz="2000" kern="1200">
                <a:solidFill>
                  <a:schemeClr val="lt1"/>
                </a:solidFill>
                <a:latin typeface="+mn-lt"/>
                <a:ea typeface="+mn-ea"/>
                <a:cs typeface="+mn-cs"/>
              </a:defRPr>
            </a:lvl8pPr>
            <a:lvl9pPr marL="4126230" algn="l" defTabSz="1031875" rtl="0" eaLnBrk="1" latinLnBrk="0" hangingPunct="1">
              <a:defRPr sz="2000" kern="1200">
                <a:solidFill>
                  <a:schemeClr val="lt1"/>
                </a:solidFill>
                <a:latin typeface="+mn-lt"/>
                <a:ea typeface="+mn-ea"/>
                <a:cs typeface="+mn-cs"/>
              </a:defRPr>
            </a:lvl9pPr>
          </a:lstStyle>
          <a:p>
            <a:pPr algn="ctr"/>
            <a:endParaRPr lang="en-US" dirty="0">
              <a:latin typeface="汉仪中黑简" panose="02010609000101010101" pitchFamily="49" charset="-122"/>
              <a:cs typeface="汉仪中黑简" panose="02010609000101010101" pitchFamily="49" charset="-122"/>
            </a:endParaRPr>
          </a:p>
        </p:txBody>
      </p:sp>
      <p:sp>
        <p:nvSpPr>
          <p:cNvPr id="35" name="任意多边形"/>
          <p:cNvSpPr>
            <a:spLocks noChangeAspect="1"/>
          </p:cNvSpPr>
          <p:nvPr/>
        </p:nvSpPr>
        <p:spPr bwMode="auto">
          <a:xfrm>
            <a:off x="2526070" y="1683413"/>
            <a:ext cx="441179" cy="576076"/>
          </a:xfrm>
          <a:custGeom>
            <a:avLst/>
            <a:gdLst>
              <a:gd name="connsiteX0" fmla="*/ 104790 w 436941"/>
              <a:gd name="connsiteY0" fmla="*/ 376325 h 603828"/>
              <a:gd name="connsiteX1" fmla="*/ 332152 w 436941"/>
              <a:gd name="connsiteY1" fmla="*/ 376325 h 603828"/>
              <a:gd name="connsiteX2" fmla="*/ 218532 w 436941"/>
              <a:gd name="connsiteY2" fmla="*/ 489794 h 603828"/>
              <a:gd name="connsiteX3" fmla="*/ 104790 w 436941"/>
              <a:gd name="connsiteY3" fmla="*/ 376325 h 603828"/>
              <a:gd name="connsiteX4" fmla="*/ 189191 w 436941"/>
              <a:gd name="connsiteY4" fmla="*/ 64795 h 603828"/>
              <a:gd name="connsiteX5" fmla="*/ 189191 w 436941"/>
              <a:gd name="connsiteY5" fmla="*/ 210434 h 603828"/>
              <a:gd name="connsiteX6" fmla="*/ 167521 w 436941"/>
              <a:gd name="connsiteY6" fmla="*/ 241069 h 603828"/>
              <a:gd name="connsiteX7" fmla="*/ 64890 w 436941"/>
              <a:gd name="connsiteY7" fmla="*/ 385735 h 603828"/>
              <a:gd name="connsiteX8" fmla="*/ 218532 w 436941"/>
              <a:gd name="connsiteY8" fmla="*/ 539033 h 603828"/>
              <a:gd name="connsiteX9" fmla="*/ 372051 w 436941"/>
              <a:gd name="connsiteY9" fmla="*/ 385735 h 603828"/>
              <a:gd name="connsiteX10" fmla="*/ 269421 w 436941"/>
              <a:gd name="connsiteY10" fmla="*/ 241069 h 603828"/>
              <a:gd name="connsiteX11" fmla="*/ 247750 w 436941"/>
              <a:gd name="connsiteY11" fmla="*/ 210434 h 603828"/>
              <a:gd name="connsiteX12" fmla="*/ 247750 w 436941"/>
              <a:gd name="connsiteY12" fmla="*/ 64795 h 603828"/>
              <a:gd name="connsiteX13" fmla="*/ 124301 w 436941"/>
              <a:gd name="connsiteY13" fmla="*/ 0 h 603828"/>
              <a:gd name="connsiteX14" fmla="*/ 312640 w 436941"/>
              <a:gd name="connsiteY14" fmla="*/ 0 h 603828"/>
              <a:gd name="connsiteX15" fmla="*/ 345146 w 436941"/>
              <a:gd name="connsiteY15" fmla="*/ 32458 h 603828"/>
              <a:gd name="connsiteX16" fmla="*/ 312762 w 436941"/>
              <a:gd name="connsiteY16" fmla="*/ 64795 h 603828"/>
              <a:gd name="connsiteX17" fmla="*/ 312762 w 436941"/>
              <a:gd name="connsiteY17" fmla="*/ 188795 h 603828"/>
              <a:gd name="connsiteX18" fmla="*/ 436941 w 436941"/>
              <a:gd name="connsiteY18" fmla="*/ 385735 h 603828"/>
              <a:gd name="connsiteX19" fmla="*/ 218532 w 436941"/>
              <a:gd name="connsiteY19" fmla="*/ 603828 h 603828"/>
              <a:gd name="connsiteX20" fmla="*/ 0 w 436941"/>
              <a:gd name="connsiteY20" fmla="*/ 385735 h 603828"/>
              <a:gd name="connsiteX21" fmla="*/ 124301 w 436941"/>
              <a:gd name="connsiteY21" fmla="*/ 188795 h 603828"/>
              <a:gd name="connsiteX22" fmla="*/ 124301 w 436941"/>
              <a:gd name="connsiteY22" fmla="*/ 64795 h 603828"/>
              <a:gd name="connsiteX23" fmla="*/ 91917 w 436941"/>
              <a:gd name="connsiteY23" fmla="*/ 32458 h 603828"/>
              <a:gd name="connsiteX24" fmla="*/ 124301 w 436941"/>
              <a:gd name="connsiteY2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941" h="603828">
                <a:moveTo>
                  <a:pt x="104790" y="376325"/>
                </a:moveTo>
                <a:lnTo>
                  <a:pt x="332152" y="376325"/>
                </a:lnTo>
                <a:cubicBezTo>
                  <a:pt x="332152" y="438958"/>
                  <a:pt x="281248" y="489794"/>
                  <a:pt x="218532" y="489794"/>
                </a:cubicBezTo>
                <a:cubicBezTo>
                  <a:pt x="155694" y="489794"/>
                  <a:pt x="104790" y="438958"/>
                  <a:pt x="104790" y="376325"/>
                </a:cubicBezTo>
                <a:close/>
                <a:moveTo>
                  <a:pt x="189191" y="64795"/>
                </a:moveTo>
                <a:lnTo>
                  <a:pt x="189191" y="210434"/>
                </a:lnTo>
                <a:cubicBezTo>
                  <a:pt x="189191" y="224171"/>
                  <a:pt x="180547" y="236449"/>
                  <a:pt x="167521" y="241069"/>
                </a:cubicBezTo>
                <a:cubicBezTo>
                  <a:pt x="106161" y="262587"/>
                  <a:pt x="64890" y="320696"/>
                  <a:pt x="64890" y="385735"/>
                </a:cubicBezTo>
                <a:cubicBezTo>
                  <a:pt x="64890" y="470225"/>
                  <a:pt x="133797" y="539033"/>
                  <a:pt x="218532" y="539033"/>
                </a:cubicBezTo>
                <a:cubicBezTo>
                  <a:pt x="303144" y="539033"/>
                  <a:pt x="372051" y="470225"/>
                  <a:pt x="372051" y="385735"/>
                </a:cubicBezTo>
                <a:cubicBezTo>
                  <a:pt x="372051" y="320696"/>
                  <a:pt x="330780" y="262587"/>
                  <a:pt x="269421" y="241069"/>
                </a:cubicBezTo>
                <a:cubicBezTo>
                  <a:pt x="256516" y="236449"/>
                  <a:pt x="247750" y="224171"/>
                  <a:pt x="247750" y="210434"/>
                </a:cubicBezTo>
                <a:lnTo>
                  <a:pt x="247750" y="64795"/>
                </a:lnTo>
                <a:close/>
                <a:moveTo>
                  <a:pt x="124301" y="0"/>
                </a:moveTo>
                <a:lnTo>
                  <a:pt x="312640" y="0"/>
                </a:lnTo>
                <a:cubicBezTo>
                  <a:pt x="330536" y="0"/>
                  <a:pt x="345146" y="14466"/>
                  <a:pt x="345146" y="32458"/>
                </a:cubicBezTo>
                <a:cubicBezTo>
                  <a:pt x="345146" y="50329"/>
                  <a:pt x="330658" y="64795"/>
                  <a:pt x="312762" y="64795"/>
                </a:cubicBezTo>
                <a:lnTo>
                  <a:pt x="312762" y="188795"/>
                </a:lnTo>
                <a:cubicBezTo>
                  <a:pt x="387878" y="224779"/>
                  <a:pt x="436941" y="301124"/>
                  <a:pt x="436941" y="385735"/>
                </a:cubicBezTo>
                <a:cubicBezTo>
                  <a:pt x="436941" y="505966"/>
                  <a:pt x="338937" y="603828"/>
                  <a:pt x="218532" y="603828"/>
                </a:cubicBezTo>
                <a:cubicBezTo>
                  <a:pt x="98004" y="603828"/>
                  <a:pt x="0" y="505966"/>
                  <a:pt x="0" y="385735"/>
                </a:cubicBezTo>
                <a:cubicBezTo>
                  <a:pt x="0" y="301124"/>
                  <a:pt x="49063" y="224779"/>
                  <a:pt x="124301" y="188795"/>
                </a:cubicBezTo>
                <a:lnTo>
                  <a:pt x="124301" y="64795"/>
                </a:lnTo>
                <a:cubicBezTo>
                  <a:pt x="106405" y="64795"/>
                  <a:pt x="91917" y="50329"/>
                  <a:pt x="91917" y="32458"/>
                </a:cubicBezTo>
                <a:cubicBezTo>
                  <a:pt x="91917" y="14466"/>
                  <a:pt x="106405" y="0"/>
                  <a:pt x="124301"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54" name="任意多边形"/>
          <p:cNvSpPr>
            <a:spLocks noChangeAspect="1"/>
          </p:cNvSpPr>
          <p:nvPr/>
        </p:nvSpPr>
        <p:spPr bwMode="auto">
          <a:xfrm rot="1152676">
            <a:off x="3984596" y="1906423"/>
            <a:ext cx="520054" cy="516710"/>
          </a:xfrm>
          <a:custGeom>
            <a:avLst/>
            <a:gdLst>
              <a:gd name="T0" fmla="*/ 8079 w 8242"/>
              <a:gd name="T1" fmla="*/ 2177 h 8201"/>
              <a:gd name="T2" fmla="*/ 7493 w 8242"/>
              <a:gd name="T3" fmla="*/ 2177 h 8201"/>
              <a:gd name="T4" fmla="*/ 7402 w 8242"/>
              <a:gd name="T5" fmla="*/ 2260 h 8201"/>
              <a:gd name="T6" fmla="*/ 5982 w 8242"/>
              <a:gd name="T7" fmla="*/ 840 h 8201"/>
              <a:gd name="T8" fmla="*/ 6065 w 8242"/>
              <a:gd name="T9" fmla="*/ 749 h 8201"/>
              <a:gd name="T10" fmla="*/ 6065 w 8242"/>
              <a:gd name="T11" fmla="*/ 163 h 8201"/>
              <a:gd name="T12" fmla="*/ 5478 w 8242"/>
              <a:gd name="T13" fmla="*/ 163 h 8201"/>
              <a:gd name="T14" fmla="*/ 4914 w 8242"/>
              <a:gd name="T15" fmla="*/ 2319 h 8201"/>
              <a:gd name="T16" fmla="*/ 2903 w 8242"/>
              <a:gd name="T17" fmla="*/ 2903 h 8201"/>
              <a:gd name="T18" fmla="*/ 2319 w 8242"/>
              <a:gd name="T19" fmla="*/ 4914 h 8201"/>
              <a:gd name="T20" fmla="*/ 163 w 8242"/>
              <a:gd name="T21" fmla="*/ 5478 h 8201"/>
              <a:gd name="T22" fmla="*/ 163 w 8242"/>
              <a:gd name="T23" fmla="*/ 6065 h 8201"/>
              <a:gd name="T24" fmla="*/ 456 w 8242"/>
              <a:gd name="T25" fmla="*/ 6187 h 8201"/>
              <a:gd name="T26" fmla="*/ 749 w 8242"/>
              <a:gd name="T27" fmla="*/ 6065 h 8201"/>
              <a:gd name="T28" fmla="*/ 840 w 8242"/>
              <a:gd name="T29" fmla="*/ 5982 h 8201"/>
              <a:gd name="T30" fmla="*/ 2260 w 8242"/>
              <a:gd name="T31" fmla="*/ 7402 h 8201"/>
              <a:gd name="T32" fmla="*/ 2177 w 8242"/>
              <a:gd name="T33" fmla="*/ 7493 h 8201"/>
              <a:gd name="T34" fmla="*/ 2177 w 8242"/>
              <a:gd name="T35" fmla="*/ 8079 h 8201"/>
              <a:gd name="T36" fmla="*/ 2470 w 8242"/>
              <a:gd name="T37" fmla="*/ 8201 h 8201"/>
              <a:gd name="T38" fmla="*/ 2764 w 8242"/>
              <a:gd name="T39" fmla="*/ 8079 h 8201"/>
              <a:gd name="T40" fmla="*/ 3328 w 8242"/>
              <a:gd name="T41" fmla="*/ 5923 h 8201"/>
              <a:gd name="T42" fmla="*/ 5339 w 8242"/>
              <a:gd name="T43" fmla="*/ 5339 h 8201"/>
              <a:gd name="T44" fmla="*/ 5923 w 8242"/>
              <a:gd name="T45" fmla="*/ 3328 h 8201"/>
              <a:gd name="T46" fmla="*/ 8079 w 8242"/>
              <a:gd name="T47" fmla="*/ 2764 h 8201"/>
              <a:gd name="T48" fmla="*/ 8079 w 8242"/>
              <a:gd name="T49" fmla="*/ 2177 h 8201"/>
              <a:gd name="T50" fmla="*/ 5062 w 8242"/>
              <a:gd name="T51" fmla="*/ 3179 h 8201"/>
              <a:gd name="T52" fmla="*/ 4951 w 8242"/>
              <a:gd name="T53" fmla="*/ 4499 h 8201"/>
              <a:gd name="T54" fmla="*/ 3743 w 8242"/>
              <a:gd name="T55" fmla="*/ 3291 h 8201"/>
              <a:gd name="T56" fmla="*/ 5062 w 8242"/>
              <a:gd name="T57" fmla="*/ 3179 h 8201"/>
              <a:gd name="T58" fmla="*/ 1470 w 8242"/>
              <a:gd name="T59" fmla="*/ 5708 h 8201"/>
              <a:gd name="T60" fmla="*/ 2464 w 8242"/>
              <a:gd name="T61" fmla="*/ 5778 h 8201"/>
              <a:gd name="T62" fmla="*/ 2534 w 8242"/>
              <a:gd name="T63" fmla="*/ 6772 h 8201"/>
              <a:gd name="T64" fmla="*/ 1470 w 8242"/>
              <a:gd name="T65" fmla="*/ 5708 h 8201"/>
              <a:gd name="T66" fmla="*/ 3179 w 8242"/>
              <a:gd name="T67" fmla="*/ 5063 h 8201"/>
              <a:gd name="T68" fmla="*/ 3291 w 8242"/>
              <a:gd name="T69" fmla="*/ 3743 h 8201"/>
              <a:gd name="T70" fmla="*/ 4499 w 8242"/>
              <a:gd name="T71" fmla="*/ 4951 h 8201"/>
              <a:gd name="T72" fmla="*/ 3179 w 8242"/>
              <a:gd name="T73" fmla="*/ 5063 h 8201"/>
              <a:gd name="T74" fmla="*/ 5778 w 8242"/>
              <a:gd name="T75" fmla="*/ 2464 h 8201"/>
              <a:gd name="T76" fmla="*/ 5708 w 8242"/>
              <a:gd name="T77" fmla="*/ 1470 h 8201"/>
              <a:gd name="T78" fmla="*/ 6772 w 8242"/>
              <a:gd name="T79" fmla="*/ 2534 h 8201"/>
              <a:gd name="T80" fmla="*/ 5778 w 8242"/>
              <a:gd name="T81" fmla="*/ 2464 h 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42" h="8201">
                <a:moveTo>
                  <a:pt x="8079" y="2177"/>
                </a:moveTo>
                <a:cubicBezTo>
                  <a:pt x="7917" y="2015"/>
                  <a:pt x="7655" y="2015"/>
                  <a:pt x="7493" y="2177"/>
                </a:cubicBezTo>
                <a:cubicBezTo>
                  <a:pt x="7463" y="2207"/>
                  <a:pt x="7433" y="2234"/>
                  <a:pt x="7402" y="2260"/>
                </a:cubicBezTo>
                <a:lnTo>
                  <a:pt x="5982" y="840"/>
                </a:lnTo>
                <a:cubicBezTo>
                  <a:pt x="6008" y="809"/>
                  <a:pt x="6035" y="779"/>
                  <a:pt x="6065" y="749"/>
                </a:cubicBezTo>
                <a:cubicBezTo>
                  <a:pt x="6227" y="587"/>
                  <a:pt x="6227" y="325"/>
                  <a:pt x="6065" y="163"/>
                </a:cubicBezTo>
                <a:cubicBezTo>
                  <a:pt x="5903" y="0"/>
                  <a:pt x="5640" y="0"/>
                  <a:pt x="5478" y="163"/>
                </a:cubicBezTo>
                <a:cubicBezTo>
                  <a:pt x="4816" y="825"/>
                  <a:pt x="4808" y="1592"/>
                  <a:pt x="4914" y="2319"/>
                </a:cubicBezTo>
                <a:cubicBezTo>
                  <a:pt x="4231" y="2237"/>
                  <a:pt x="3521" y="2285"/>
                  <a:pt x="2903" y="2903"/>
                </a:cubicBezTo>
                <a:cubicBezTo>
                  <a:pt x="2285" y="3521"/>
                  <a:pt x="2237" y="4231"/>
                  <a:pt x="2319" y="4914"/>
                </a:cubicBezTo>
                <a:cubicBezTo>
                  <a:pt x="1592" y="4808"/>
                  <a:pt x="825" y="4816"/>
                  <a:pt x="163" y="5478"/>
                </a:cubicBezTo>
                <a:cubicBezTo>
                  <a:pt x="0" y="5640"/>
                  <a:pt x="0" y="5903"/>
                  <a:pt x="163" y="6065"/>
                </a:cubicBezTo>
                <a:cubicBezTo>
                  <a:pt x="244" y="6146"/>
                  <a:pt x="350" y="6187"/>
                  <a:pt x="456" y="6187"/>
                </a:cubicBezTo>
                <a:cubicBezTo>
                  <a:pt x="562" y="6187"/>
                  <a:pt x="668" y="6146"/>
                  <a:pt x="749" y="6065"/>
                </a:cubicBezTo>
                <a:cubicBezTo>
                  <a:pt x="779" y="6035"/>
                  <a:pt x="809" y="6008"/>
                  <a:pt x="840" y="5982"/>
                </a:cubicBezTo>
                <a:lnTo>
                  <a:pt x="2260" y="7402"/>
                </a:lnTo>
                <a:cubicBezTo>
                  <a:pt x="2234" y="7433"/>
                  <a:pt x="2207" y="7463"/>
                  <a:pt x="2177" y="7493"/>
                </a:cubicBezTo>
                <a:cubicBezTo>
                  <a:pt x="2015" y="7655"/>
                  <a:pt x="2015" y="7917"/>
                  <a:pt x="2177" y="8079"/>
                </a:cubicBezTo>
                <a:cubicBezTo>
                  <a:pt x="2258" y="8160"/>
                  <a:pt x="2364" y="8201"/>
                  <a:pt x="2470" y="8201"/>
                </a:cubicBezTo>
                <a:cubicBezTo>
                  <a:pt x="2576" y="8201"/>
                  <a:pt x="2683" y="8160"/>
                  <a:pt x="2764" y="8079"/>
                </a:cubicBezTo>
                <a:cubicBezTo>
                  <a:pt x="3426" y="7417"/>
                  <a:pt x="3434" y="6650"/>
                  <a:pt x="3328" y="5923"/>
                </a:cubicBezTo>
                <a:cubicBezTo>
                  <a:pt x="4011" y="6005"/>
                  <a:pt x="4721" y="5957"/>
                  <a:pt x="5339" y="5339"/>
                </a:cubicBezTo>
                <a:cubicBezTo>
                  <a:pt x="5957" y="4721"/>
                  <a:pt x="6005" y="4011"/>
                  <a:pt x="5923" y="3328"/>
                </a:cubicBezTo>
                <a:cubicBezTo>
                  <a:pt x="6650" y="3434"/>
                  <a:pt x="7417" y="3426"/>
                  <a:pt x="8079" y="2764"/>
                </a:cubicBezTo>
                <a:cubicBezTo>
                  <a:pt x="8242" y="2602"/>
                  <a:pt x="8242" y="2339"/>
                  <a:pt x="8079" y="2177"/>
                </a:cubicBezTo>
                <a:close/>
                <a:moveTo>
                  <a:pt x="5062" y="3179"/>
                </a:moveTo>
                <a:cubicBezTo>
                  <a:pt x="5151" y="3727"/>
                  <a:pt x="5166" y="4141"/>
                  <a:pt x="4951" y="4499"/>
                </a:cubicBezTo>
                <a:lnTo>
                  <a:pt x="3743" y="3291"/>
                </a:lnTo>
                <a:cubicBezTo>
                  <a:pt x="4101" y="3076"/>
                  <a:pt x="4515" y="3091"/>
                  <a:pt x="5062" y="3179"/>
                </a:cubicBezTo>
                <a:close/>
                <a:moveTo>
                  <a:pt x="1470" y="5708"/>
                </a:moveTo>
                <a:cubicBezTo>
                  <a:pt x="1753" y="5671"/>
                  <a:pt x="2076" y="5711"/>
                  <a:pt x="2464" y="5778"/>
                </a:cubicBezTo>
                <a:cubicBezTo>
                  <a:pt x="2531" y="6166"/>
                  <a:pt x="2571" y="6489"/>
                  <a:pt x="2534" y="6772"/>
                </a:cubicBezTo>
                <a:lnTo>
                  <a:pt x="1470" y="5708"/>
                </a:lnTo>
                <a:close/>
                <a:moveTo>
                  <a:pt x="3179" y="5063"/>
                </a:moveTo>
                <a:cubicBezTo>
                  <a:pt x="3091" y="4515"/>
                  <a:pt x="3076" y="4101"/>
                  <a:pt x="3291" y="3743"/>
                </a:cubicBezTo>
                <a:lnTo>
                  <a:pt x="4499" y="4951"/>
                </a:lnTo>
                <a:cubicBezTo>
                  <a:pt x="4141" y="5166"/>
                  <a:pt x="3727" y="5151"/>
                  <a:pt x="3179" y="5063"/>
                </a:cubicBezTo>
                <a:close/>
                <a:moveTo>
                  <a:pt x="5778" y="2464"/>
                </a:moveTo>
                <a:cubicBezTo>
                  <a:pt x="5711" y="2076"/>
                  <a:pt x="5671" y="1753"/>
                  <a:pt x="5708" y="1470"/>
                </a:cubicBezTo>
                <a:lnTo>
                  <a:pt x="6772" y="2534"/>
                </a:lnTo>
                <a:cubicBezTo>
                  <a:pt x="6489" y="2571"/>
                  <a:pt x="6166" y="2531"/>
                  <a:pt x="5778" y="2464"/>
                </a:cubicBezTo>
                <a:close/>
              </a:path>
            </a:pathLst>
          </a:custGeom>
          <a:solidFill>
            <a:srgbClr val="3A4B50"/>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9" name="任意多边形"/>
          <p:cNvSpPr/>
          <p:nvPr/>
        </p:nvSpPr>
        <p:spPr bwMode="auto">
          <a:xfrm>
            <a:off x="4027805" y="4714240"/>
            <a:ext cx="441325" cy="4451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3193" h="607052">
                <a:moveTo>
                  <a:pt x="211217" y="369"/>
                </a:moveTo>
                <a:cubicBezTo>
                  <a:pt x="238523" y="-2018"/>
                  <a:pt x="265569" y="10006"/>
                  <a:pt x="282506" y="32559"/>
                </a:cubicBezTo>
                <a:lnTo>
                  <a:pt x="282506" y="149314"/>
                </a:lnTo>
                <a:cubicBezTo>
                  <a:pt x="247634" y="135046"/>
                  <a:pt x="207693" y="137961"/>
                  <a:pt x="174819" y="160821"/>
                </a:cubicBezTo>
                <a:cubicBezTo>
                  <a:pt x="167445" y="165884"/>
                  <a:pt x="166062" y="176163"/>
                  <a:pt x="171285" y="183527"/>
                </a:cubicBezTo>
                <a:cubicBezTo>
                  <a:pt x="176508" y="191045"/>
                  <a:pt x="186647" y="192733"/>
                  <a:pt x="194175" y="187670"/>
                </a:cubicBezTo>
                <a:cubicBezTo>
                  <a:pt x="197093" y="185522"/>
                  <a:pt x="200166" y="183681"/>
                  <a:pt x="203392" y="182147"/>
                </a:cubicBezTo>
                <a:cubicBezTo>
                  <a:pt x="199859" y="192886"/>
                  <a:pt x="198630" y="204393"/>
                  <a:pt x="200012" y="215439"/>
                </a:cubicBezTo>
                <a:cubicBezTo>
                  <a:pt x="201241" y="223571"/>
                  <a:pt x="208154" y="229554"/>
                  <a:pt x="216296" y="229554"/>
                </a:cubicBezTo>
                <a:cubicBezTo>
                  <a:pt x="217064" y="229554"/>
                  <a:pt x="217678" y="229554"/>
                  <a:pt x="218447" y="229401"/>
                </a:cubicBezTo>
                <a:cubicBezTo>
                  <a:pt x="227357" y="228173"/>
                  <a:pt x="233501" y="219889"/>
                  <a:pt x="232272" y="210990"/>
                </a:cubicBezTo>
                <a:cubicBezTo>
                  <a:pt x="230429" y="196568"/>
                  <a:pt x="237495" y="180305"/>
                  <a:pt x="245637" y="173555"/>
                </a:cubicBezTo>
                <a:cubicBezTo>
                  <a:pt x="258849" y="174629"/>
                  <a:pt x="270216" y="178925"/>
                  <a:pt x="282506" y="186136"/>
                </a:cubicBezTo>
                <a:lnTo>
                  <a:pt x="282506" y="390955"/>
                </a:lnTo>
                <a:cubicBezTo>
                  <a:pt x="262075" y="386813"/>
                  <a:pt x="246559" y="370857"/>
                  <a:pt x="242565" y="350145"/>
                </a:cubicBezTo>
                <a:cubicBezTo>
                  <a:pt x="240875" y="341246"/>
                  <a:pt x="232733" y="335416"/>
                  <a:pt x="223977" y="337104"/>
                </a:cubicBezTo>
                <a:cubicBezTo>
                  <a:pt x="215067" y="338791"/>
                  <a:pt x="209229" y="347383"/>
                  <a:pt x="210919" y="356281"/>
                </a:cubicBezTo>
                <a:cubicBezTo>
                  <a:pt x="213070" y="367481"/>
                  <a:pt x="217371" y="377914"/>
                  <a:pt x="223516" y="386966"/>
                </a:cubicBezTo>
                <a:cubicBezTo>
                  <a:pt x="213992" y="392489"/>
                  <a:pt x="199705" y="397092"/>
                  <a:pt x="186033" y="387733"/>
                </a:cubicBezTo>
                <a:cubicBezTo>
                  <a:pt x="178506" y="382670"/>
                  <a:pt x="168367" y="384665"/>
                  <a:pt x="163297" y="392182"/>
                </a:cubicBezTo>
                <a:cubicBezTo>
                  <a:pt x="158228" y="399700"/>
                  <a:pt x="160071" y="409826"/>
                  <a:pt x="167599" y="414889"/>
                </a:cubicBezTo>
                <a:cubicBezTo>
                  <a:pt x="179274" y="422867"/>
                  <a:pt x="191102" y="425935"/>
                  <a:pt x="202470" y="425935"/>
                </a:cubicBezTo>
                <a:cubicBezTo>
                  <a:pt x="219676" y="425935"/>
                  <a:pt x="235191" y="418725"/>
                  <a:pt x="246559" y="410747"/>
                </a:cubicBezTo>
                <a:cubicBezTo>
                  <a:pt x="257312" y="417804"/>
                  <a:pt x="268219" y="422560"/>
                  <a:pt x="282506" y="424248"/>
                </a:cubicBezTo>
                <a:lnTo>
                  <a:pt x="282506" y="556805"/>
                </a:lnTo>
                <a:cubicBezTo>
                  <a:pt x="282506" y="556959"/>
                  <a:pt x="282967" y="556959"/>
                  <a:pt x="282967" y="556959"/>
                </a:cubicBezTo>
                <a:cubicBezTo>
                  <a:pt x="277436" y="575062"/>
                  <a:pt x="264686" y="590098"/>
                  <a:pt x="246098" y="598996"/>
                </a:cubicBezTo>
                <a:cubicBezTo>
                  <a:pt x="227664" y="607742"/>
                  <a:pt x="206157" y="609429"/>
                  <a:pt x="187108" y="603753"/>
                </a:cubicBezTo>
                <a:cubicBezTo>
                  <a:pt x="148396" y="591939"/>
                  <a:pt x="126429" y="550975"/>
                  <a:pt x="138104" y="512312"/>
                </a:cubicBezTo>
                <a:cubicBezTo>
                  <a:pt x="140715" y="503567"/>
                  <a:pt x="135799" y="494515"/>
                  <a:pt x="127197" y="491907"/>
                </a:cubicBezTo>
                <a:cubicBezTo>
                  <a:pt x="118440" y="489299"/>
                  <a:pt x="109377" y="494055"/>
                  <a:pt x="106765" y="502800"/>
                </a:cubicBezTo>
                <a:cubicBezTo>
                  <a:pt x="104307" y="510625"/>
                  <a:pt x="102925" y="518449"/>
                  <a:pt x="102464" y="526274"/>
                </a:cubicBezTo>
                <a:cubicBezTo>
                  <a:pt x="101696" y="526274"/>
                  <a:pt x="101081" y="526427"/>
                  <a:pt x="100313" y="526427"/>
                </a:cubicBezTo>
                <a:cubicBezTo>
                  <a:pt x="64520" y="526427"/>
                  <a:pt x="35639" y="497430"/>
                  <a:pt x="35639" y="461836"/>
                </a:cubicBezTo>
                <a:cubicBezTo>
                  <a:pt x="35639" y="445727"/>
                  <a:pt x="41477" y="430998"/>
                  <a:pt x="51309" y="419645"/>
                </a:cubicBezTo>
                <a:cubicBezTo>
                  <a:pt x="62369" y="423174"/>
                  <a:pt x="74198" y="425015"/>
                  <a:pt x="86487" y="425015"/>
                </a:cubicBezTo>
                <a:cubicBezTo>
                  <a:pt x="95551" y="425015"/>
                  <a:pt x="102925" y="417651"/>
                  <a:pt x="102925" y="408599"/>
                </a:cubicBezTo>
                <a:cubicBezTo>
                  <a:pt x="102925" y="399547"/>
                  <a:pt x="95551" y="392182"/>
                  <a:pt x="86487" y="392182"/>
                </a:cubicBezTo>
                <a:cubicBezTo>
                  <a:pt x="38865" y="392182"/>
                  <a:pt x="0" y="353520"/>
                  <a:pt x="0" y="305805"/>
                </a:cubicBezTo>
                <a:cubicBezTo>
                  <a:pt x="0" y="271285"/>
                  <a:pt x="20585" y="241368"/>
                  <a:pt x="50080" y="227560"/>
                </a:cubicBezTo>
                <a:cubicBezTo>
                  <a:pt x="56378" y="233083"/>
                  <a:pt x="65749" y="244590"/>
                  <a:pt x="65288" y="264841"/>
                </a:cubicBezTo>
                <a:cubicBezTo>
                  <a:pt x="64981" y="273893"/>
                  <a:pt x="72201" y="281411"/>
                  <a:pt x="81111" y="281565"/>
                </a:cubicBezTo>
                <a:cubicBezTo>
                  <a:pt x="81264" y="281565"/>
                  <a:pt x="81572" y="281565"/>
                  <a:pt x="81725" y="281565"/>
                </a:cubicBezTo>
                <a:cubicBezTo>
                  <a:pt x="90482" y="281565"/>
                  <a:pt x="97702" y="274507"/>
                  <a:pt x="98009" y="265762"/>
                </a:cubicBezTo>
                <a:cubicBezTo>
                  <a:pt x="98623" y="245817"/>
                  <a:pt x="92940" y="230628"/>
                  <a:pt x="85719" y="219428"/>
                </a:cubicBezTo>
                <a:cubicBezTo>
                  <a:pt x="86027" y="219428"/>
                  <a:pt x="86334" y="219428"/>
                  <a:pt x="86487" y="219428"/>
                </a:cubicBezTo>
                <a:cubicBezTo>
                  <a:pt x="95551" y="219428"/>
                  <a:pt x="102925" y="212217"/>
                  <a:pt x="102925" y="203165"/>
                </a:cubicBezTo>
                <a:cubicBezTo>
                  <a:pt x="102925" y="194114"/>
                  <a:pt x="95551" y="186749"/>
                  <a:pt x="86487" y="186749"/>
                </a:cubicBezTo>
                <a:cubicBezTo>
                  <a:pt x="67439" y="186749"/>
                  <a:pt x="49465" y="191199"/>
                  <a:pt x="33489" y="199176"/>
                </a:cubicBezTo>
                <a:cubicBezTo>
                  <a:pt x="30416" y="190431"/>
                  <a:pt x="28880" y="181073"/>
                  <a:pt x="28880" y="171254"/>
                </a:cubicBezTo>
                <a:cubicBezTo>
                  <a:pt x="28880" y="126147"/>
                  <a:pt x="62523" y="89172"/>
                  <a:pt x="105997" y="83649"/>
                </a:cubicBezTo>
                <a:cubicBezTo>
                  <a:pt x="106458" y="98838"/>
                  <a:pt x="109991" y="114027"/>
                  <a:pt x="116751" y="128295"/>
                </a:cubicBezTo>
                <a:cubicBezTo>
                  <a:pt x="119516" y="134279"/>
                  <a:pt x="125507" y="137654"/>
                  <a:pt x="131652" y="137654"/>
                </a:cubicBezTo>
                <a:cubicBezTo>
                  <a:pt x="133956" y="137654"/>
                  <a:pt x="136260" y="137194"/>
                  <a:pt x="138564" y="136120"/>
                </a:cubicBezTo>
                <a:cubicBezTo>
                  <a:pt x="146706" y="132284"/>
                  <a:pt x="150240" y="122465"/>
                  <a:pt x="146245" y="114334"/>
                </a:cubicBezTo>
                <a:cubicBezTo>
                  <a:pt x="137182" y="95002"/>
                  <a:pt x="135953" y="73216"/>
                  <a:pt x="143173" y="53118"/>
                </a:cubicBezTo>
                <a:cubicBezTo>
                  <a:pt x="150393" y="33020"/>
                  <a:pt x="164833" y="16910"/>
                  <a:pt x="184189" y="7705"/>
                </a:cubicBezTo>
                <a:cubicBezTo>
                  <a:pt x="192984" y="3562"/>
                  <a:pt x="202115" y="1165"/>
                  <a:pt x="211217" y="369"/>
                </a:cubicBezTo>
                <a:close/>
                <a:moveTo>
                  <a:pt x="390185" y="335"/>
                </a:moveTo>
                <a:cubicBezTo>
                  <a:pt x="399423" y="1172"/>
                  <a:pt x="408603" y="3589"/>
                  <a:pt x="417284" y="7693"/>
                </a:cubicBezTo>
                <a:cubicBezTo>
                  <a:pt x="436643" y="16898"/>
                  <a:pt x="452469" y="33008"/>
                  <a:pt x="459844" y="53107"/>
                </a:cubicBezTo>
                <a:cubicBezTo>
                  <a:pt x="467065" y="73206"/>
                  <a:pt x="465989" y="94992"/>
                  <a:pt x="456771" y="114324"/>
                </a:cubicBezTo>
                <a:cubicBezTo>
                  <a:pt x="452930" y="122455"/>
                  <a:pt x="456463" y="132275"/>
                  <a:pt x="464607" y="136110"/>
                </a:cubicBezTo>
                <a:cubicBezTo>
                  <a:pt x="466911" y="137184"/>
                  <a:pt x="469216" y="137644"/>
                  <a:pt x="471674" y="137644"/>
                </a:cubicBezTo>
                <a:cubicBezTo>
                  <a:pt x="477820" y="137644"/>
                  <a:pt x="483658" y="134269"/>
                  <a:pt x="486424" y="128285"/>
                </a:cubicBezTo>
                <a:cubicBezTo>
                  <a:pt x="493184" y="114017"/>
                  <a:pt x="496718" y="98828"/>
                  <a:pt x="497179" y="83639"/>
                </a:cubicBezTo>
                <a:cubicBezTo>
                  <a:pt x="540814" y="89162"/>
                  <a:pt x="574462" y="126138"/>
                  <a:pt x="574462" y="171245"/>
                </a:cubicBezTo>
                <a:cubicBezTo>
                  <a:pt x="574462" y="181064"/>
                  <a:pt x="572772" y="190423"/>
                  <a:pt x="569853" y="199168"/>
                </a:cubicBezTo>
                <a:cubicBezTo>
                  <a:pt x="553874" y="191190"/>
                  <a:pt x="535744" y="186741"/>
                  <a:pt x="516692" y="186741"/>
                </a:cubicBezTo>
                <a:cubicBezTo>
                  <a:pt x="507627" y="186741"/>
                  <a:pt x="500406" y="194105"/>
                  <a:pt x="500406" y="203157"/>
                </a:cubicBezTo>
                <a:cubicBezTo>
                  <a:pt x="500406" y="212209"/>
                  <a:pt x="507627" y="219420"/>
                  <a:pt x="516692" y="219420"/>
                </a:cubicBezTo>
                <a:cubicBezTo>
                  <a:pt x="516999" y="219420"/>
                  <a:pt x="517306" y="219420"/>
                  <a:pt x="517460" y="219420"/>
                </a:cubicBezTo>
                <a:cubicBezTo>
                  <a:pt x="510392" y="230621"/>
                  <a:pt x="504708" y="245810"/>
                  <a:pt x="505169" y="265755"/>
                </a:cubicBezTo>
                <a:cubicBezTo>
                  <a:pt x="505476" y="274500"/>
                  <a:pt x="512851" y="281558"/>
                  <a:pt x="521608" y="281558"/>
                </a:cubicBezTo>
                <a:cubicBezTo>
                  <a:pt x="521762" y="281558"/>
                  <a:pt x="521916" y="281558"/>
                  <a:pt x="522069" y="281558"/>
                </a:cubicBezTo>
                <a:cubicBezTo>
                  <a:pt x="531134" y="281405"/>
                  <a:pt x="538202" y="273733"/>
                  <a:pt x="538048" y="264835"/>
                </a:cubicBezTo>
                <a:cubicBezTo>
                  <a:pt x="537434" y="244889"/>
                  <a:pt x="546960" y="233075"/>
                  <a:pt x="553259" y="227552"/>
                </a:cubicBezTo>
                <a:cubicBezTo>
                  <a:pt x="582759" y="241360"/>
                  <a:pt x="603193" y="271278"/>
                  <a:pt x="603193" y="305799"/>
                </a:cubicBezTo>
                <a:cubicBezTo>
                  <a:pt x="603193" y="353515"/>
                  <a:pt x="564475" y="392178"/>
                  <a:pt x="516692" y="392178"/>
                </a:cubicBezTo>
                <a:cubicBezTo>
                  <a:pt x="507627" y="392178"/>
                  <a:pt x="500406" y="399542"/>
                  <a:pt x="500406" y="408595"/>
                </a:cubicBezTo>
                <a:cubicBezTo>
                  <a:pt x="500406" y="417647"/>
                  <a:pt x="507627" y="425011"/>
                  <a:pt x="516692" y="425011"/>
                </a:cubicBezTo>
                <a:cubicBezTo>
                  <a:pt x="528983" y="425011"/>
                  <a:pt x="540814" y="423170"/>
                  <a:pt x="552030" y="419641"/>
                </a:cubicBezTo>
                <a:cubicBezTo>
                  <a:pt x="561709" y="430995"/>
                  <a:pt x="567702" y="445724"/>
                  <a:pt x="567702" y="461833"/>
                </a:cubicBezTo>
                <a:cubicBezTo>
                  <a:pt x="567702" y="497428"/>
                  <a:pt x="538663" y="526426"/>
                  <a:pt x="503018" y="526426"/>
                </a:cubicBezTo>
                <a:cubicBezTo>
                  <a:pt x="502249" y="526426"/>
                  <a:pt x="501481" y="526272"/>
                  <a:pt x="500867" y="526272"/>
                </a:cubicBezTo>
                <a:cubicBezTo>
                  <a:pt x="500252" y="518448"/>
                  <a:pt x="498869" y="510623"/>
                  <a:pt x="496564" y="502798"/>
                </a:cubicBezTo>
                <a:cubicBezTo>
                  <a:pt x="493799" y="494053"/>
                  <a:pt x="484734" y="489297"/>
                  <a:pt x="475976" y="491905"/>
                </a:cubicBezTo>
                <a:cubicBezTo>
                  <a:pt x="467372" y="494513"/>
                  <a:pt x="462456" y="503565"/>
                  <a:pt x="465068" y="512311"/>
                </a:cubicBezTo>
                <a:cubicBezTo>
                  <a:pt x="476744" y="550974"/>
                  <a:pt x="454620" y="591939"/>
                  <a:pt x="415902" y="603752"/>
                </a:cubicBezTo>
                <a:cubicBezTo>
                  <a:pt x="396850" y="609429"/>
                  <a:pt x="375032" y="607741"/>
                  <a:pt x="356595" y="598996"/>
                </a:cubicBezTo>
                <a:cubicBezTo>
                  <a:pt x="338004" y="590097"/>
                  <a:pt x="324023" y="575062"/>
                  <a:pt x="318491" y="556957"/>
                </a:cubicBezTo>
                <a:cubicBezTo>
                  <a:pt x="318491" y="556957"/>
                  <a:pt x="317262" y="556957"/>
                  <a:pt x="317262" y="556804"/>
                </a:cubicBezTo>
                <a:lnTo>
                  <a:pt x="317262" y="495741"/>
                </a:lnTo>
                <a:cubicBezTo>
                  <a:pt x="325559" y="499423"/>
                  <a:pt x="335085" y="502031"/>
                  <a:pt x="343996" y="503105"/>
                </a:cubicBezTo>
                <a:cubicBezTo>
                  <a:pt x="347530" y="503565"/>
                  <a:pt x="352293" y="503719"/>
                  <a:pt x="355827" y="503719"/>
                </a:cubicBezTo>
                <a:cubicBezTo>
                  <a:pt x="374571" y="503719"/>
                  <a:pt x="392548" y="497582"/>
                  <a:pt x="407451" y="485921"/>
                </a:cubicBezTo>
                <a:cubicBezTo>
                  <a:pt x="414672" y="480398"/>
                  <a:pt x="415748" y="470118"/>
                  <a:pt x="410217" y="462907"/>
                </a:cubicBezTo>
                <a:cubicBezTo>
                  <a:pt x="404686" y="455850"/>
                  <a:pt x="394084" y="454469"/>
                  <a:pt x="386863" y="459992"/>
                </a:cubicBezTo>
                <a:cubicBezTo>
                  <a:pt x="375954" y="468584"/>
                  <a:pt x="361819" y="472266"/>
                  <a:pt x="348145" y="470579"/>
                </a:cubicBezTo>
                <a:cubicBezTo>
                  <a:pt x="336775" y="469198"/>
                  <a:pt x="325559" y="464288"/>
                  <a:pt x="317262" y="456617"/>
                </a:cubicBezTo>
                <a:lnTo>
                  <a:pt x="317262" y="285547"/>
                </a:lnTo>
                <a:cubicBezTo>
                  <a:pt x="327556" y="288922"/>
                  <a:pt x="336160" y="294906"/>
                  <a:pt x="342460" y="303038"/>
                </a:cubicBezTo>
                <a:cubicBezTo>
                  <a:pt x="350757" y="314084"/>
                  <a:pt x="355520" y="327739"/>
                  <a:pt x="353676" y="341394"/>
                </a:cubicBezTo>
                <a:cubicBezTo>
                  <a:pt x="352447" y="350293"/>
                  <a:pt x="358746" y="358578"/>
                  <a:pt x="367657" y="359805"/>
                </a:cubicBezTo>
                <a:cubicBezTo>
                  <a:pt x="368426" y="359959"/>
                  <a:pt x="369194" y="359959"/>
                  <a:pt x="369962" y="359959"/>
                </a:cubicBezTo>
                <a:cubicBezTo>
                  <a:pt x="377952" y="359959"/>
                  <a:pt x="385019" y="354128"/>
                  <a:pt x="386095" y="345843"/>
                </a:cubicBezTo>
                <a:cubicBezTo>
                  <a:pt x="387631" y="334643"/>
                  <a:pt x="387017" y="323443"/>
                  <a:pt x="384097" y="312857"/>
                </a:cubicBezTo>
                <a:cubicBezTo>
                  <a:pt x="385941" y="312550"/>
                  <a:pt x="387938" y="312243"/>
                  <a:pt x="389936" y="311936"/>
                </a:cubicBezTo>
                <a:cubicBezTo>
                  <a:pt x="402995" y="310709"/>
                  <a:pt x="412675" y="314698"/>
                  <a:pt x="419743" y="324057"/>
                </a:cubicBezTo>
                <a:cubicBezTo>
                  <a:pt x="422969" y="328199"/>
                  <a:pt x="427732" y="330501"/>
                  <a:pt x="432802" y="330501"/>
                </a:cubicBezTo>
                <a:cubicBezTo>
                  <a:pt x="436183" y="330501"/>
                  <a:pt x="439563" y="329427"/>
                  <a:pt x="442482" y="327125"/>
                </a:cubicBezTo>
                <a:cubicBezTo>
                  <a:pt x="449703" y="321756"/>
                  <a:pt x="450779" y="311476"/>
                  <a:pt x="445401" y="304265"/>
                </a:cubicBezTo>
                <a:cubicBezTo>
                  <a:pt x="423584" y="275574"/>
                  <a:pt x="390089" y="276188"/>
                  <a:pt x="368118" y="282785"/>
                </a:cubicBezTo>
                <a:cubicBezTo>
                  <a:pt x="355673" y="266676"/>
                  <a:pt x="337851" y="255782"/>
                  <a:pt x="317416" y="251640"/>
                </a:cubicBezTo>
                <a:lnTo>
                  <a:pt x="317416" y="157743"/>
                </a:lnTo>
                <a:cubicBezTo>
                  <a:pt x="333702" y="156362"/>
                  <a:pt x="350296" y="150225"/>
                  <a:pt x="363202" y="140099"/>
                </a:cubicBezTo>
                <a:cubicBezTo>
                  <a:pt x="370269" y="134576"/>
                  <a:pt x="372420" y="124296"/>
                  <a:pt x="366889" y="117239"/>
                </a:cubicBezTo>
                <a:cubicBezTo>
                  <a:pt x="361358" y="110028"/>
                  <a:pt x="350449" y="108800"/>
                  <a:pt x="343382" y="114324"/>
                </a:cubicBezTo>
                <a:cubicBezTo>
                  <a:pt x="336160" y="120000"/>
                  <a:pt x="327556" y="123529"/>
                  <a:pt x="317416" y="124757"/>
                </a:cubicBezTo>
                <a:lnTo>
                  <a:pt x="317416" y="32548"/>
                </a:lnTo>
                <a:cubicBezTo>
                  <a:pt x="334240" y="9534"/>
                  <a:pt x="362472" y="-2174"/>
                  <a:pt x="390185" y="335"/>
                </a:cubicBezTo>
                <a:close/>
              </a:path>
            </a:pathLst>
          </a:custGeom>
          <a:solidFill>
            <a:srgbClr val="3A4B50"/>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1" name="任意多边形"/>
          <p:cNvSpPr>
            <a:spLocks noChangeAspect="1"/>
          </p:cNvSpPr>
          <p:nvPr/>
        </p:nvSpPr>
        <p:spPr bwMode="auto">
          <a:xfrm>
            <a:off x="4020820" y="3380105"/>
            <a:ext cx="448310" cy="448310"/>
          </a:xfrm>
          <a:custGeom>
            <a:avLst/>
            <a:gdLst>
              <a:gd name="T0" fmla="*/ 5754 w 6519"/>
              <a:gd name="T1" fmla="*/ 4984 h 6533"/>
              <a:gd name="T2" fmla="*/ 5242 w 6519"/>
              <a:gd name="T3" fmla="*/ 5181 h 6533"/>
              <a:gd name="T4" fmla="*/ 4254 w 6519"/>
              <a:gd name="T5" fmla="*/ 4140 h 6533"/>
              <a:gd name="T6" fmla="*/ 4584 w 6519"/>
              <a:gd name="T7" fmla="*/ 3260 h 6533"/>
              <a:gd name="T8" fmla="*/ 3259 w 6519"/>
              <a:gd name="T9" fmla="*/ 1935 h 6533"/>
              <a:gd name="T10" fmla="*/ 3052 w 6519"/>
              <a:gd name="T11" fmla="*/ 1951 h 6533"/>
              <a:gd name="T12" fmla="*/ 3295 w 6519"/>
              <a:gd name="T13" fmla="*/ 1035 h 6533"/>
              <a:gd name="T14" fmla="*/ 3771 w 6519"/>
              <a:gd name="T15" fmla="*/ 517 h 6533"/>
              <a:gd name="T16" fmla="*/ 3254 w 6519"/>
              <a:gd name="T17" fmla="*/ 0 h 6533"/>
              <a:gd name="T18" fmla="*/ 2746 w 6519"/>
              <a:gd name="T19" fmla="*/ 523 h 6533"/>
              <a:gd name="T20" fmla="*/ 3040 w 6519"/>
              <a:gd name="T21" fmla="*/ 988 h 6533"/>
              <a:gd name="T22" fmla="*/ 3040 w 6519"/>
              <a:gd name="T23" fmla="*/ 993 h 6533"/>
              <a:gd name="T24" fmla="*/ 2756 w 6519"/>
              <a:gd name="T25" fmla="*/ 2039 h 6533"/>
              <a:gd name="T26" fmla="*/ 2295 w 6519"/>
              <a:gd name="T27" fmla="*/ 2355 h 6533"/>
              <a:gd name="T28" fmla="*/ 1327 w 6519"/>
              <a:gd name="T29" fmla="*/ 1315 h 6533"/>
              <a:gd name="T30" fmla="*/ 1544 w 6519"/>
              <a:gd name="T31" fmla="*/ 776 h 6533"/>
              <a:gd name="T32" fmla="*/ 772 w 6519"/>
              <a:gd name="T33" fmla="*/ 4 h 6533"/>
              <a:gd name="T34" fmla="*/ 0 w 6519"/>
              <a:gd name="T35" fmla="*/ 776 h 6533"/>
              <a:gd name="T36" fmla="*/ 772 w 6519"/>
              <a:gd name="T37" fmla="*/ 1548 h 6533"/>
              <a:gd name="T38" fmla="*/ 1106 w 6519"/>
              <a:gd name="T39" fmla="*/ 1472 h 6533"/>
              <a:gd name="T40" fmla="*/ 2134 w 6519"/>
              <a:gd name="T41" fmla="*/ 2573 h 6533"/>
              <a:gd name="T42" fmla="*/ 1938 w 6519"/>
              <a:gd name="T43" fmla="*/ 3272 h 6533"/>
              <a:gd name="T44" fmla="*/ 2204 w 6519"/>
              <a:gd name="T45" fmla="*/ 4071 h 6533"/>
              <a:gd name="T46" fmla="*/ 1492 w 6519"/>
              <a:gd name="T47" fmla="*/ 4783 h 6533"/>
              <a:gd name="T48" fmla="*/ 954 w 6519"/>
              <a:gd name="T49" fmla="*/ 4617 h 6533"/>
              <a:gd name="T50" fmla="*/ 2 w 6519"/>
              <a:gd name="T51" fmla="*/ 5575 h 6533"/>
              <a:gd name="T52" fmla="*/ 954 w 6519"/>
              <a:gd name="T53" fmla="*/ 6527 h 6533"/>
              <a:gd name="T54" fmla="*/ 1906 w 6519"/>
              <a:gd name="T55" fmla="*/ 5575 h 6533"/>
              <a:gd name="T56" fmla="*/ 1683 w 6519"/>
              <a:gd name="T57" fmla="*/ 4964 h 6533"/>
              <a:gd name="T58" fmla="*/ 2382 w 6519"/>
              <a:gd name="T59" fmla="*/ 4265 h 6533"/>
              <a:gd name="T60" fmla="*/ 3256 w 6519"/>
              <a:gd name="T61" fmla="*/ 4596 h 6533"/>
              <a:gd name="T62" fmla="*/ 4052 w 6519"/>
              <a:gd name="T63" fmla="*/ 4328 h 6533"/>
              <a:gd name="T64" fmla="*/ 5068 w 6519"/>
              <a:gd name="T65" fmla="*/ 5393 h 6533"/>
              <a:gd name="T66" fmla="*/ 4975 w 6519"/>
              <a:gd name="T67" fmla="*/ 5761 h 6533"/>
              <a:gd name="T68" fmla="*/ 5747 w 6519"/>
              <a:gd name="T69" fmla="*/ 6533 h 6533"/>
              <a:gd name="T70" fmla="*/ 6519 w 6519"/>
              <a:gd name="T71" fmla="*/ 5761 h 6533"/>
              <a:gd name="T72" fmla="*/ 5754 w 6519"/>
              <a:gd name="T73" fmla="*/ 4984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19" h="6533">
                <a:moveTo>
                  <a:pt x="5754" y="4984"/>
                </a:moveTo>
                <a:cubicBezTo>
                  <a:pt x="5556" y="4984"/>
                  <a:pt x="5376" y="5056"/>
                  <a:pt x="5242" y="5181"/>
                </a:cubicBezTo>
                <a:lnTo>
                  <a:pt x="4254" y="4140"/>
                </a:lnTo>
                <a:cubicBezTo>
                  <a:pt x="4460" y="3907"/>
                  <a:pt x="4584" y="3601"/>
                  <a:pt x="4584" y="3260"/>
                </a:cubicBezTo>
                <a:cubicBezTo>
                  <a:pt x="4584" y="2531"/>
                  <a:pt x="3988" y="1935"/>
                  <a:pt x="3259" y="1935"/>
                </a:cubicBezTo>
                <a:cubicBezTo>
                  <a:pt x="3192" y="1935"/>
                  <a:pt x="3119" y="1940"/>
                  <a:pt x="3052" y="1951"/>
                </a:cubicBezTo>
                <a:cubicBezTo>
                  <a:pt x="3052" y="1951"/>
                  <a:pt x="3295" y="1040"/>
                  <a:pt x="3295" y="1035"/>
                </a:cubicBezTo>
                <a:cubicBezTo>
                  <a:pt x="3564" y="1013"/>
                  <a:pt x="3771" y="792"/>
                  <a:pt x="3771" y="517"/>
                </a:cubicBezTo>
                <a:cubicBezTo>
                  <a:pt x="3771" y="232"/>
                  <a:pt x="3538" y="0"/>
                  <a:pt x="3254" y="0"/>
                </a:cubicBezTo>
                <a:cubicBezTo>
                  <a:pt x="2970" y="0"/>
                  <a:pt x="2746" y="239"/>
                  <a:pt x="2746" y="523"/>
                </a:cubicBezTo>
                <a:cubicBezTo>
                  <a:pt x="2746" y="729"/>
                  <a:pt x="2870" y="905"/>
                  <a:pt x="3040" y="988"/>
                </a:cubicBezTo>
                <a:lnTo>
                  <a:pt x="3040" y="993"/>
                </a:lnTo>
                <a:lnTo>
                  <a:pt x="2756" y="2039"/>
                </a:lnTo>
                <a:cubicBezTo>
                  <a:pt x="2580" y="2112"/>
                  <a:pt x="2423" y="2221"/>
                  <a:pt x="2295" y="2355"/>
                </a:cubicBezTo>
                <a:lnTo>
                  <a:pt x="1327" y="1315"/>
                </a:lnTo>
                <a:cubicBezTo>
                  <a:pt x="1462" y="1175"/>
                  <a:pt x="1544" y="988"/>
                  <a:pt x="1544" y="776"/>
                </a:cubicBezTo>
                <a:cubicBezTo>
                  <a:pt x="1544" y="352"/>
                  <a:pt x="1198" y="4"/>
                  <a:pt x="772" y="4"/>
                </a:cubicBezTo>
                <a:cubicBezTo>
                  <a:pt x="347" y="4"/>
                  <a:pt x="0" y="351"/>
                  <a:pt x="0" y="776"/>
                </a:cubicBezTo>
                <a:cubicBezTo>
                  <a:pt x="0" y="1200"/>
                  <a:pt x="347" y="1548"/>
                  <a:pt x="772" y="1548"/>
                </a:cubicBezTo>
                <a:cubicBezTo>
                  <a:pt x="890" y="1548"/>
                  <a:pt x="1008" y="1517"/>
                  <a:pt x="1106" y="1472"/>
                </a:cubicBezTo>
                <a:lnTo>
                  <a:pt x="2134" y="2573"/>
                </a:lnTo>
                <a:cubicBezTo>
                  <a:pt x="2010" y="2775"/>
                  <a:pt x="1938" y="3013"/>
                  <a:pt x="1938" y="3272"/>
                </a:cubicBezTo>
                <a:cubicBezTo>
                  <a:pt x="1938" y="3571"/>
                  <a:pt x="2040" y="3849"/>
                  <a:pt x="2204" y="4071"/>
                </a:cubicBezTo>
                <a:cubicBezTo>
                  <a:pt x="2204" y="4071"/>
                  <a:pt x="1498" y="4783"/>
                  <a:pt x="1492" y="4783"/>
                </a:cubicBezTo>
                <a:cubicBezTo>
                  <a:pt x="1338" y="4679"/>
                  <a:pt x="1156" y="4617"/>
                  <a:pt x="954" y="4617"/>
                </a:cubicBezTo>
                <a:cubicBezTo>
                  <a:pt x="426" y="4623"/>
                  <a:pt x="2" y="5047"/>
                  <a:pt x="2" y="5575"/>
                </a:cubicBezTo>
                <a:cubicBezTo>
                  <a:pt x="2" y="6103"/>
                  <a:pt x="426" y="6527"/>
                  <a:pt x="954" y="6527"/>
                </a:cubicBezTo>
                <a:cubicBezTo>
                  <a:pt x="1482" y="6527"/>
                  <a:pt x="1906" y="6103"/>
                  <a:pt x="1906" y="5575"/>
                </a:cubicBezTo>
                <a:cubicBezTo>
                  <a:pt x="1906" y="5341"/>
                  <a:pt x="1823" y="5129"/>
                  <a:pt x="1683" y="4964"/>
                </a:cubicBezTo>
                <a:lnTo>
                  <a:pt x="2382" y="4265"/>
                </a:lnTo>
                <a:cubicBezTo>
                  <a:pt x="2615" y="4472"/>
                  <a:pt x="2920" y="4596"/>
                  <a:pt x="3256" y="4596"/>
                </a:cubicBezTo>
                <a:cubicBezTo>
                  <a:pt x="3556" y="4596"/>
                  <a:pt x="3831" y="4497"/>
                  <a:pt x="4052" y="4328"/>
                </a:cubicBezTo>
                <a:cubicBezTo>
                  <a:pt x="4052" y="4328"/>
                  <a:pt x="5063" y="5389"/>
                  <a:pt x="5068" y="5393"/>
                </a:cubicBezTo>
                <a:cubicBezTo>
                  <a:pt x="5006" y="5503"/>
                  <a:pt x="4975" y="5627"/>
                  <a:pt x="4975" y="5761"/>
                </a:cubicBezTo>
                <a:cubicBezTo>
                  <a:pt x="4975" y="6185"/>
                  <a:pt x="5322" y="6533"/>
                  <a:pt x="5747" y="6533"/>
                </a:cubicBezTo>
                <a:cubicBezTo>
                  <a:pt x="6172" y="6533"/>
                  <a:pt x="6519" y="6187"/>
                  <a:pt x="6519" y="5761"/>
                </a:cubicBezTo>
                <a:cubicBezTo>
                  <a:pt x="6519" y="5336"/>
                  <a:pt x="6178" y="4984"/>
                  <a:pt x="5754" y="4984"/>
                </a:cubicBezTo>
                <a:close/>
              </a:path>
            </a:pathLst>
          </a:custGeom>
          <a:solidFill>
            <a:srgbClr val="3A4B50"/>
          </a:solidFill>
          <a:ln>
            <a:noFill/>
          </a:ln>
        </p:spPr>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cxnSp>
        <p:nvCxnSpPr>
          <p:cNvPr id="6" name="直接连接符 5"/>
          <p:cNvCxnSpPr/>
          <p:nvPr/>
        </p:nvCxnSpPr>
        <p:spPr>
          <a:xfrm>
            <a:off x="4687570" y="2181225"/>
            <a:ext cx="71818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687570" y="4957445"/>
            <a:ext cx="71818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687570" y="3604260"/>
            <a:ext cx="71818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sp>
        <p:nvSpPr>
          <p:cNvPr id="10" name="矩形: 圆角 23"/>
          <p:cNvSpPr/>
          <p:nvPr/>
        </p:nvSpPr>
        <p:spPr>
          <a:xfrm>
            <a:off x="5678170" y="1668145"/>
            <a:ext cx="1339850" cy="419100"/>
          </a:xfrm>
          <a:prstGeom prst="roundRect">
            <a:avLst/>
          </a:prstGeom>
          <a:solidFill>
            <a:srgbClr val="3A4B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sym typeface="+mn-ea"/>
              </a:rPr>
              <a:t>添加内容</a:t>
            </a: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1" name="文本框 10"/>
          <p:cNvSpPr txBox="1"/>
          <p:nvPr/>
        </p:nvSpPr>
        <p:spPr>
          <a:xfrm>
            <a:off x="5668645" y="2110740"/>
            <a:ext cx="3545840" cy="608500"/>
          </a:xfrm>
          <a:prstGeom prst="rect">
            <a:avLst/>
          </a:prstGeom>
          <a:noFill/>
        </p:spPr>
        <p:txBody>
          <a:bodyPr wrap="square" lIns="0" tIns="0" rIns="0" bIns="0" rtlCol="0">
            <a:spAutoFit/>
          </a:bodyPr>
          <a:lstStyle/>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添加您的文本文字，更改文字的颜色或者大小属性。添加您的文本文字</a:t>
            </a:r>
            <a:endPar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sp>
        <p:nvSpPr>
          <p:cNvPr id="12" name="矩形: 圆角 23"/>
          <p:cNvSpPr/>
          <p:nvPr/>
        </p:nvSpPr>
        <p:spPr>
          <a:xfrm>
            <a:off x="5633720" y="3147695"/>
            <a:ext cx="1339850" cy="419100"/>
          </a:xfrm>
          <a:prstGeom prst="roundRect">
            <a:avLst/>
          </a:prstGeom>
          <a:solidFill>
            <a:srgbClr val="3A4B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sym typeface="+mn-ea"/>
              </a:rPr>
              <a:t>添加内容</a:t>
            </a: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3" name="文本框 12"/>
          <p:cNvSpPr txBox="1"/>
          <p:nvPr/>
        </p:nvSpPr>
        <p:spPr>
          <a:xfrm>
            <a:off x="5624195" y="3590290"/>
            <a:ext cx="3545840" cy="608500"/>
          </a:xfrm>
          <a:prstGeom prst="rect">
            <a:avLst/>
          </a:prstGeom>
          <a:noFill/>
        </p:spPr>
        <p:txBody>
          <a:bodyPr wrap="square" lIns="0" tIns="0" rIns="0" bIns="0" rtlCol="0">
            <a:spAutoFit/>
          </a:bodyPr>
          <a:lstStyle/>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添加您的文本文字，更改文字的颜色或者大小属性。添加您的文本文字</a:t>
            </a:r>
            <a:endPar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sp>
        <p:nvSpPr>
          <p:cNvPr id="14" name="矩形: 圆角 23"/>
          <p:cNvSpPr/>
          <p:nvPr/>
        </p:nvSpPr>
        <p:spPr>
          <a:xfrm>
            <a:off x="5633720" y="4429125"/>
            <a:ext cx="1339850" cy="419100"/>
          </a:xfrm>
          <a:prstGeom prst="roundRect">
            <a:avLst/>
          </a:prstGeom>
          <a:solidFill>
            <a:srgbClr val="3A4B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sym typeface="+mn-ea"/>
              </a:rPr>
              <a:t>添加内容</a:t>
            </a:r>
            <a:endParaRPr lang="zh-CN" altLang="en-US" sz="2000" kern="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5" name="文本框 14"/>
          <p:cNvSpPr txBox="1"/>
          <p:nvPr/>
        </p:nvSpPr>
        <p:spPr>
          <a:xfrm>
            <a:off x="5624195" y="4871720"/>
            <a:ext cx="3545840" cy="608500"/>
          </a:xfrm>
          <a:prstGeom prst="rect">
            <a:avLst/>
          </a:prstGeom>
          <a:noFill/>
        </p:spPr>
        <p:txBody>
          <a:bodyPr wrap="square" lIns="0" tIns="0" rIns="0" bIns="0" rtlCol="0">
            <a:spAutoFit/>
          </a:bodyPr>
          <a:lstStyle/>
          <a:p>
            <a:pPr algn="just" hangingPunct="0">
              <a:lnSpc>
                <a:spcPct val="150000"/>
              </a:lnSpc>
            </a:pPr>
            <a:r>
              <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rPr>
              <a:t>添加您的文本文字，更改文字的颜色或者大小属性。添加您的文本文字</a:t>
            </a:r>
            <a:endParaRPr lang="zh-CN" altLang="en-US" sz="1400" dirty="0">
              <a:solidFill>
                <a:schemeClr val="tx1">
                  <a:lumMod val="50000"/>
                  <a:lumOff val="50000"/>
                </a:schemeClr>
              </a:solidFill>
              <a:latin typeface="汉仪中黑简" panose="02010609000101010101" pitchFamily="49" charset="-122"/>
              <a:ea typeface="汉仪中黑简" panose="02010609000101010101" pitchFamily="49" charset="-122"/>
              <a:cs typeface="+mn-ea"/>
              <a:sym typeface="+mn-lt"/>
            </a:endParaRPr>
          </a:p>
        </p:txBody>
      </p:sp>
      <p:sp>
        <p:nvSpPr>
          <p:cNvPr id="16" name="TextBox 2"/>
          <p:cNvSpPr txBox="1"/>
          <p:nvPr/>
        </p:nvSpPr>
        <p:spPr>
          <a:xfrm>
            <a:off x="4436745" y="227330"/>
            <a:ext cx="3467735" cy="398780"/>
          </a:xfrm>
          <a:prstGeom prst="rect">
            <a:avLst/>
          </a:prstGeom>
          <a:noFill/>
        </p:spPr>
        <p:txBody>
          <a:bodyPr wrap="square" rtlCol="0">
            <a:spAutoFit/>
          </a:bodyPr>
          <a:lstStyle/>
          <a:p>
            <a:pPr algn="dist" fontAlgn="base">
              <a:spcBef>
                <a:spcPct val="0"/>
              </a:spcBef>
              <a:spcAft>
                <a:spcPct val="0"/>
              </a:spcAft>
              <a:buFont typeface="汉仪中黑简" panose="02010609000101010101" pitchFamily="49" charset="-122"/>
              <a:buNone/>
            </a:pPr>
            <a:r>
              <a:rPr 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任务解读</a:t>
            </a:r>
            <a:endParaRPr 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17" name="直接连接符 16"/>
          <p:cNvCxnSpPr>
            <a:stCxn id="16"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custDataLst>
              <p:tags r:id="rId1"/>
            </p:custDataLst>
          </p:nvPr>
        </p:nvSpPr>
        <p:spPr>
          <a:xfrm>
            <a:off x="1097915" y="580390"/>
            <a:ext cx="5339715" cy="876935"/>
          </a:xfrm>
          <a:prstGeom prst="roundRect">
            <a:avLst/>
          </a:prstGeom>
          <a:solidFill>
            <a:srgbClr val="3A4B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24" name="矩形: 圆角 23"/>
          <p:cNvSpPr/>
          <p:nvPr>
            <p:custDataLst>
              <p:tags r:id="rId2"/>
            </p:custDataLst>
          </p:nvPr>
        </p:nvSpPr>
        <p:spPr>
          <a:xfrm>
            <a:off x="216535" y="1507490"/>
            <a:ext cx="7122160" cy="4749800"/>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0" name="任意多边形"/>
          <p:cNvSpPr>
            <a:spLocks noChangeAspect="1"/>
          </p:cNvSpPr>
          <p:nvPr>
            <p:custDataLst>
              <p:tags r:id="rId3"/>
            </p:custDataLst>
          </p:nvPr>
        </p:nvSpPr>
        <p:spPr bwMode="auto">
          <a:xfrm>
            <a:off x="1186279" y="727800"/>
            <a:ext cx="609685" cy="608764"/>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a:noFill/>
          </a:ln>
        </p:spPr>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cxnSp>
        <p:nvCxnSpPr>
          <p:cNvPr id="23" name="直接连接符 22"/>
          <p:cNvCxnSpPr/>
          <p:nvPr>
            <p:custDataLst>
              <p:tags r:id="rId4"/>
            </p:custDataLst>
          </p:nvPr>
        </p:nvCxnSpPr>
        <p:spPr>
          <a:xfrm>
            <a:off x="1944510" y="635917"/>
            <a:ext cx="0" cy="8015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custDataLst>
              <p:tags r:id="rId5"/>
            </p:custDataLst>
          </p:nvPr>
        </p:nvSpPr>
        <p:spPr>
          <a:xfrm>
            <a:off x="2138045" y="620395"/>
            <a:ext cx="4154805" cy="716280"/>
          </a:xfrm>
          <a:prstGeom prst="rect">
            <a:avLst/>
          </a:prstGeom>
          <a:noFill/>
        </p:spPr>
        <p:txBody>
          <a:bodyPr wrap="square" rtlCol="0">
            <a:noAutofit/>
          </a:bodyPr>
          <a:lstStyle/>
          <a:p>
            <a:pPr algn="just" hangingPunct="0">
              <a:lnSpc>
                <a:spcPct val="150000"/>
              </a:lnSpc>
            </a:pPr>
            <a:r>
              <a:rPr lang="en-US" altLang="zh-CN" sz="1400" b="1" dirty="0">
                <a:solidFill>
                  <a:schemeClr val="bg1"/>
                </a:solidFill>
                <a:latin typeface="Times New Roman" panose="02020603050405020304" charset="0"/>
                <a:ea typeface="汉仪中黑简" panose="02010609000101010101" pitchFamily="49" charset="-122"/>
                <a:cs typeface="Times New Roman" panose="02020603050405020304" charset="0"/>
                <a:sym typeface="+mn-lt"/>
              </a:rPr>
              <a:t>Title</a:t>
            </a:r>
            <a:r>
              <a:rPr lang="zh-CN" altLang="en-US" sz="1400" dirty="0">
                <a:solidFill>
                  <a:schemeClr val="bg1"/>
                </a:solidFill>
                <a:latin typeface="Times New Roman" panose="02020603050405020304" charset="0"/>
                <a:ea typeface="汉仪中黑简" panose="02010609000101010101" pitchFamily="49" charset="-122"/>
                <a:cs typeface="Times New Roman" panose="02020603050405020304" charset="0"/>
                <a:sym typeface="+mn-lt"/>
              </a:rPr>
              <a:t>：</a:t>
            </a:r>
            <a:r>
              <a:rPr lang="en-US" altLang="zh-CN" sz="1400" dirty="0">
                <a:solidFill>
                  <a:schemeClr val="bg1"/>
                </a:solidFill>
                <a:latin typeface="Times New Roman" panose="02020603050405020304" charset="0"/>
                <a:ea typeface="汉仪中黑简" panose="02010609000101010101" pitchFamily="49" charset="-122"/>
                <a:cs typeface="Times New Roman" panose="02020603050405020304" charset="0"/>
                <a:sym typeface="+mn-lt"/>
              </a:rPr>
              <a:t>MedKLIP: Medical Knowledge Enhanced Language-Image Pre-Training in Radiology</a:t>
            </a:r>
            <a:endParaRPr lang="en-US" altLang="zh-CN" sz="1400" dirty="0">
              <a:solidFill>
                <a:schemeClr val="bg1"/>
              </a:solidFill>
              <a:latin typeface="Times New Roman" panose="02020603050405020304" charset="0"/>
              <a:ea typeface="汉仪中黑简" panose="02010609000101010101" pitchFamily="49" charset="-122"/>
              <a:cs typeface="Times New Roman" panose="02020603050405020304" charset="0"/>
              <a:sym typeface="+mn-lt"/>
            </a:endParaRPr>
          </a:p>
        </p:txBody>
      </p:sp>
      <p:sp>
        <p:nvSpPr>
          <p:cNvPr id="33" name="文本框 32"/>
          <p:cNvSpPr txBox="1"/>
          <p:nvPr>
            <p:custDataLst>
              <p:tags r:id="rId6"/>
            </p:custDataLst>
          </p:nvPr>
        </p:nvSpPr>
        <p:spPr>
          <a:xfrm>
            <a:off x="383540" y="4064635"/>
            <a:ext cx="6819900" cy="2162175"/>
          </a:xfrm>
          <a:prstGeom prst="rect">
            <a:avLst/>
          </a:prstGeom>
          <a:noFill/>
        </p:spPr>
        <p:txBody>
          <a:bodyPr wrap="square" rtlCol="0">
            <a:noAutofit/>
          </a:bodyPr>
          <a:lstStyle/>
          <a:p>
            <a:pPr indent="457200" algn="just" hangingPunct="0">
              <a:lnSpc>
                <a:spcPct val="100000"/>
              </a:lnSpc>
            </a:pP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传统胸片</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AI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要针对每个病种做大量标注、单独训练，一个新疾病出现就要重新标注、重新训练，非常不现实。</a:t>
            </a:r>
            <a:endParaRPr lang="zh-CN" altLang="en-US" sz="1400" dirty="0">
              <a:solidFill>
                <a:schemeClr val="tx1"/>
              </a:solidFill>
              <a:latin typeface="汉仪中黑简" panose="02010609000101010101" pitchFamily="49" charset="-122"/>
              <a:ea typeface="汉仪中黑简" panose="02010609000101010101" pitchFamily="49" charset="-122"/>
              <a:cs typeface="+mn-ea"/>
              <a:sym typeface="+mn-lt"/>
            </a:endParaRPr>
          </a:p>
          <a:p>
            <a:pPr indent="457200" algn="just" hangingPunct="0">
              <a:lnSpc>
                <a:spcPct val="100000"/>
              </a:lnSpc>
            </a:pP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作者利用放射科日常的</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胸片</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报告</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数据，先用</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RadGraph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把报告抽成「实体</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解剖部位</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存在性」三元组，再从医学知识库查每个实体的文字描述，用</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ClinicalBERT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编成向量；然后以这些实体描述为查询，用</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Transformer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在图像</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patch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上做对齐。</a:t>
            </a:r>
            <a:endParaRPr lang="zh-CN" altLang="en-US" sz="1400" dirty="0">
              <a:solidFill>
                <a:schemeClr val="tx1"/>
              </a:solidFill>
              <a:latin typeface="汉仪中黑简" panose="02010609000101010101" pitchFamily="49" charset="-122"/>
              <a:ea typeface="汉仪中黑简" panose="02010609000101010101" pitchFamily="49" charset="-122"/>
              <a:cs typeface="+mn-ea"/>
              <a:sym typeface="+mn-lt"/>
            </a:endParaRPr>
          </a:p>
          <a:p>
            <a:pPr indent="457200" algn="just" hangingPunct="0">
              <a:lnSpc>
                <a:spcPct val="100000"/>
              </a:lnSpc>
            </a:pP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这样预训练出来的模型，不仅可以在多种胸片数据集上做零样本疾病分类，还能给出病灶热力图，整体性能比之前的</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ConVIRT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GLoRIA</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BioViL</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CheXzero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等方法更好，尤其在气胸和</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Covid-19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这种</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难病、未见病</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上优势很明显。</a:t>
            </a:r>
            <a:endParaRPr lang="zh-CN" altLang="en-US" sz="1400" dirty="0">
              <a:solidFill>
                <a:schemeClr val="tx1"/>
              </a:solidFill>
              <a:latin typeface="汉仪中黑简" panose="02010609000101010101" pitchFamily="49" charset="-122"/>
              <a:ea typeface="汉仪中黑简" panose="02010609000101010101" pitchFamily="49" charset="-122"/>
              <a:cs typeface="+mn-ea"/>
              <a:sym typeface="+mn-lt"/>
            </a:endParaRPr>
          </a:p>
        </p:txBody>
      </p:sp>
      <p:sp>
        <p:nvSpPr>
          <p:cNvPr id="5" name="TextBox 2"/>
          <p:cNvSpPr txBox="1"/>
          <p:nvPr/>
        </p:nvSpPr>
        <p:spPr>
          <a:xfrm>
            <a:off x="2647315" y="131445"/>
            <a:ext cx="6898005" cy="398780"/>
          </a:xfrm>
          <a:prstGeom prst="rect">
            <a:avLst/>
          </a:prstGeom>
          <a:noFill/>
        </p:spPr>
        <p:txBody>
          <a:bodyPr wrap="square" rtlCol="0">
            <a:spAutoFit/>
          </a:bodyPr>
          <a:lstStyle/>
          <a:p>
            <a:pPr algn="dist" fontAlgn="base">
              <a:spcBef>
                <a:spcPct val="0"/>
              </a:spcBef>
              <a:spcAft>
                <a:spcPct val="0"/>
              </a:spcAft>
              <a:buFont typeface="汉仪中黑简" panose="02010609000101010101" pitchFamily="49" charset="-122"/>
              <a:buNone/>
            </a:pP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医学知识增强的视觉</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语言预训练模型</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 </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MedKLIP</a:t>
            </a:r>
            <a:endPar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3" name="直接连接符 2"/>
          <p:cNvCxnSpPr>
            <a:stCxn id="5" idx="1"/>
          </p:cNvCxnSpPr>
          <p:nvPr/>
        </p:nvCxnSpPr>
        <p:spPr>
          <a:xfrm flipH="1">
            <a:off x="2053590" y="330835"/>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9545320" y="330835"/>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7"/>
          <a:stretch>
            <a:fillRect/>
          </a:stretch>
        </p:blipFill>
        <p:spPr>
          <a:xfrm>
            <a:off x="7409180" y="1458595"/>
            <a:ext cx="4312920" cy="4874895"/>
          </a:xfrm>
          <a:prstGeom prst="rect">
            <a:avLst/>
          </a:prstGeom>
        </p:spPr>
      </p:pic>
      <p:sp>
        <p:nvSpPr>
          <p:cNvPr id="7" name="文本框 6"/>
          <p:cNvSpPr txBox="1"/>
          <p:nvPr/>
        </p:nvSpPr>
        <p:spPr>
          <a:xfrm>
            <a:off x="7339330" y="673735"/>
            <a:ext cx="4318000" cy="368300"/>
          </a:xfrm>
          <a:prstGeom prst="rect">
            <a:avLst/>
          </a:prstGeom>
          <a:noFill/>
        </p:spPr>
        <p:txBody>
          <a:bodyPr wrap="square" rtlCol="0">
            <a:spAutoFit/>
          </a:bodyPr>
          <a:p>
            <a:r>
              <a:rPr lang="zh-CN" altLang="en-US"/>
              <a:t>文章来源：</a:t>
            </a:r>
            <a:r>
              <a:rPr lang="en-US" altLang="zh-CN"/>
              <a:t>arxiv &gt;eess&gt;arXiv:2301.02228</a:t>
            </a:r>
            <a:endParaRPr lang="en-US" altLang="zh-CN"/>
          </a:p>
        </p:txBody>
      </p:sp>
      <p:sp>
        <p:nvSpPr>
          <p:cNvPr id="8" name="文本框 7"/>
          <p:cNvSpPr txBox="1"/>
          <p:nvPr/>
        </p:nvSpPr>
        <p:spPr>
          <a:xfrm>
            <a:off x="8658860" y="1090295"/>
            <a:ext cx="2184400" cy="368300"/>
          </a:xfrm>
          <a:prstGeom prst="rect">
            <a:avLst/>
          </a:prstGeom>
          <a:noFill/>
        </p:spPr>
        <p:txBody>
          <a:bodyPr wrap="square" rtlCol="0">
            <a:spAutoFit/>
          </a:bodyPr>
          <a:p>
            <a:r>
              <a:rPr lang="zh-CN" altLang="en-US"/>
              <a:t>发表于</a:t>
            </a:r>
            <a:r>
              <a:rPr lang="en-US" altLang="zh-CN"/>
              <a:t>2023</a:t>
            </a:r>
            <a:r>
              <a:rPr lang="zh-CN" altLang="en-US"/>
              <a:t>年</a:t>
            </a:r>
            <a:r>
              <a:rPr lang="en-US" altLang="zh-CN"/>
              <a:t>8</a:t>
            </a:r>
            <a:r>
              <a:rPr lang="zh-CN" altLang="en-US"/>
              <a:t>月</a:t>
            </a:r>
            <a:endParaRPr lang="zh-CN" altLang="en-US"/>
          </a:p>
        </p:txBody>
      </p:sp>
      <p:pic>
        <p:nvPicPr>
          <p:cNvPr id="10" name="图片 9"/>
          <p:cNvPicPr/>
          <p:nvPr/>
        </p:nvPicPr>
        <p:blipFill>
          <a:blip r:embed="rId8"/>
          <a:stretch>
            <a:fillRect/>
          </a:stretch>
        </p:blipFill>
        <p:spPr>
          <a:xfrm>
            <a:off x="875030" y="1626235"/>
            <a:ext cx="5726430" cy="2357755"/>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slow" p14:dur="1250" advTm="3000">
        <p14:flip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24" grpId="0" bldLvl="0" animBg="1"/>
      <p:bldP spid="30" grpId="0" bldLvl="0" animBg="1"/>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91770" y="652145"/>
            <a:ext cx="11733530" cy="4903470"/>
          </a:xfrm>
          <a:prstGeom prst="rect">
            <a:avLst/>
          </a:prstGeom>
          <a:ln w="12700">
            <a:gradFill>
              <a:gsLst>
                <a:gs pos="0">
                  <a:srgbClr val="3A4B50"/>
                </a:gs>
                <a:gs pos="100000">
                  <a:srgbClr val="3A4B50">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1" name="文本框 10"/>
          <p:cNvSpPr txBox="1"/>
          <p:nvPr/>
        </p:nvSpPr>
        <p:spPr>
          <a:xfrm>
            <a:off x="191770" y="530225"/>
            <a:ext cx="2292985" cy="737235"/>
          </a:xfrm>
          <a:prstGeom prst="rect">
            <a:avLst/>
          </a:prstGeom>
          <a:noFill/>
        </p:spPr>
        <p:txBody>
          <a:bodyPr wrap="square" rtlCol="0">
            <a:spAutoFit/>
          </a:bodyPr>
          <a:lstStyle/>
          <a:p>
            <a:pPr algn="just" hangingPunct="0">
              <a:lnSpc>
                <a:spcPct val="150000"/>
              </a:lnSpc>
            </a:pPr>
            <a:r>
              <a:rPr lang="zh-CN" altLang="en-US" sz="2800" dirty="0">
                <a:solidFill>
                  <a:srgbClr val="3A4B50"/>
                </a:solidFill>
                <a:latin typeface="汉仪大宋简" panose="02010600000101010101" charset="-122"/>
                <a:ea typeface="汉仪大宋简" panose="02010600000101010101" charset="-122"/>
                <a:cs typeface="+mn-ea"/>
                <a:sym typeface="+mn-lt"/>
              </a:rPr>
              <a:t>思路解释</a:t>
            </a:r>
            <a:endParaRPr lang="zh-CN" altLang="en-US" sz="2800" dirty="0">
              <a:solidFill>
                <a:srgbClr val="3A4B50"/>
              </a:solidFill>
              <a:latin typeface="汉仪大宋简" panose="02010600000101010101" charset="-122"/>
              <a:ea typeface="汉仪大宋简" panose="02010600000101010101" charset="-122"/>
              <a:cs typeface="+mn-ea"/>
              <a:sym typeface="+mn-lt"/>
            </a:endParaRPr>
          </a:p>
        </p:txBody>
      </p:sp>
      <p:sp>
        <p:nvSpPr>
          <p:cNvPr id="12" name="文本框 11"/>
          <p:cNvSpPr txBox="1"/>
          <p:nvPr/>
        </p:nvSpPr>
        <p:spPr>
          <a:xfrm>
            <a:off x="320675" y="1267460"/>
            <a:ext cx="6683375" cy="4939030"/>
          </a:xfrm>
          <a:prstGeom prst="rect">
            <a:avLst/>
          </a:prstGeom>
          <a:noFill/>
        </p:spPr>
        <p:txBody>
          <a:bodyPr wrap="square" rtlCol="0">
            <a:spAutoFit/>
          </a:bodyPr>
          <a:lstStyle/>
          <a:p>
            <a:pPr marL="342900" indent="-342900" algn="just" hangingPunct="0">
              <a:lnSpc>
                <a:spcPct val="150000"/>
              </a:lnSpc>
              <a:buFont typeface="+mj-lt"/>
              <a:buAutoNum type="arabicPeriod"/>
            </a:pP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第一步，把医生写的长报告拆成一张张简单的</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小卡片</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。每张卡片只保留三件事：什么病、长在哪个部位、到底有没有。这样电脑不需要理解复杂语法，只要学习这些</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病名</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部位</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有</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没有</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的关键信息</a:t>
            </a:r>
            <a:endParaRPr lang="zh-CN" altLang="en-US" sz="1400" dirty="0">
              <a:solidFill>
                <a:schemeClr val="tx1"/>
              </a:solidFill>
              <a:latin typeface="汉仪中黑简" panose="02010609000101010101" pitchFamily="49" charset="-122"/>
              <a:ea typeface="汉仪中黑简" panose="02010609000101010101" pitchFamily="49" charset="-122"/>
              <a:cs typeface="+mn-ea"/>
              <a:sym typeface="+mn-lt"/>
            </a:endParaRPr>
          </a:p>
          <a:p>
            <a:pPr marL="342900" indent="-342900" algn="just" hangingPunct="0">
              <a:lnSpc>
                <a:spcPct val="150000"/>
              </a:lnSpc>
              <a:buFont typeface="+mj-lt"/>
              <a:buAutoNum type="arabicPeriod"/>
            </a:pPr>
            <a:endParaRPr lang="zh-CN" altLang="en-US" sz="1400" dirty="0">
              <a:solidFill>
                <a:schemeClr val="tx1"/>
              </a:solidFill>
              <a:latin typeface="汉仪中黑简" panose="02010609000101010101" pitchFamily="49" charset="-122"/>
              <a:ea typeface="汉仪中黑简" panose="02010609000101010101" pitchFamily="49" charset="-122"/>
              <a:cs typeface="+mn-ea"/>
              <a:sym typeface="+mn-lt"/>
            </a:endParaRPr>
          </a:p>
          <a:p>
            <a:pPr marL="342900" indent="-342900" algn="just" hangingPunct="0">
              <a:lnSpc>
                <a:spcPct val="150000"/>
              </a:lnSpc>
              <a:buFont typeface="+mj-lt"/>
              <a:buAutoNum type="arabicPeriod"/>
            </a:pPr>
            <a:endParaRPr lang="zh-CN" altLang="en-US" sz="1400" dirty="0">
              <a:solidFill>
                <a:schemeClr val="tx1"/>
              </a:solidFill>
              <a:latin typeface="汉仪中黑简" panose="02010609000101010101" pitchFamily="49" charset="-122"/>
              <a:ea typeface="汉仪中黑简" panose="02010609000101010101" pitchFamily="49" charset="-122"/>
              <a:cs typeface="+mn-ea"/>
              <a:sym typeface="+mn-lt"/>
            </a:endParaRPr>
          </a:p>
          <a:p>
            <a:pPr marL="342900" indent="-342900" algn="just" hangingPunct="0">
              <a:lnSpc>
                <a:spcPct val="150000"/>
              </a:lnSpc>
              <a:buFont typeface="+mj-lt"/>
              <a:buAutoNum type="arabicPeriod"/>
            </a:pP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第二步，电脑不会只背病名，而是像查字典一样，到医学知识库里查每一个病的详细解释，比如肺炎在</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X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光下大概是什么样子。再用专门的语言模型把这些解释消化成内部表示，让电脑真正</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明白</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每种病的大致特征。</a:t>
            </a:r>
            <a:endParaRPr lang="zh-CN" altLang="en-US" sz="1400" dirty="0">
              <a:solidFill>
                <a:schemeClr val="tx1"/>
              </a:solidFill>
              <a:latin typeface="汉仪中黑简" panose="02010609000101010101" pitchFamily="49" charset="-122"/>
              <a:ea typeface="汉仪中黑简" panose="02010609000101010101" pitchFamily="49" charset="-122"/>
              <a:cs typeface="+mn-ea"/>
              <a:sym typeface="+mn-lt"/>
            </a:endParaRPr>
          </a:p>
          <a:p>
            <a:pPr marL="342900" indent="-342900" algn="just" hangingPunct="0">
              <a:lnSpc>
                <a:spcPct val="150000"/>
              </a:lnSpc>
              <a:buFont typeface="+mj-lt"/>
              <a:buAutoNum type="arabicPeriod"/>
            </a:pPr>
            <a:endParaRPr lang="zh-CN" altLang="en-US" sz="1400" dirty="0">
              <a:solidFill>
                <a:schemeClr val="tx1"/>
              </a:solidFill>
              <a:latin typeface="汉仪中黑简" panose="02010609000101010101" pitchFamily="49" charset="-122"/>
              <a:ea typeface="汉仪中黑简" panose="02010609000101010101" pitchFamily="49" charset="-122"/>
              <a:cs typeface="+mn-ea"/>
              <a:sym typeface="+mn-lt"/>
            </a:endParaRPr>
          </a:p>
          <a:p>
            <a:pPr marL="342900" indent="-342900" algn="just" hangingPunct="0">
              <a:lnSpc>
                <a:spcPct val="150000"/>
              </a:lnSpc>
              <a:buFont typeface="+mj-lt"/>
              <a:buAutoNum type="arabicPeriod"/>
            </a:pPr>
            <a:endParaRPr lang="zh-CN" altLang="en-US" sz="1400" dirty="0">
              <a:solidFill>
                <a:schemeClr val="tx1"/>
              </a:solidFill>
              <a:latin typeface="汉仪中黑简" panose="02010609000101010101" pitchFamily="49" charset="-122"/>
              <a:ea typeface="汉仪中黑简" panose="02010609000101010101" pitchFamily="49" charset="-122"/>
              <a:cs typeface="+mn-ea"/>
              <a:sym typeface="+mn-lt"/>
            </a:endParaRPr>
          </a:p>
          <a:p>
            <a:pPr marL="342900" indent="-342900" algn="just" hangingPunct="0">
              <a:lnSpc>
                <a:spcPct val="150000"/>
              </a:lnSpc>
              <a:buFont typeface="+mj-lt"/>
              <a:buAutoNum type="arabicPeriod"/>
            </a:pP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第三步，让这些</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疾病小卡片</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去</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 X </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光图像上找</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证据</a:t>
            </a:r>
            <a:r>
              <a:rPr lang="en-US" altLang="zh-CN" sz="1400" dirty="0">
                <a:solidFill>
                  <a:schemeClr val="tx1"/>
                </a:solidFill>
                <a:latin typeface="汉仪中黑简" panose="02010609000101010101" pitchFamily="49" charset="-122"/>
                <a:ea typeface="汉仪中黑简" panose="02010609000101010101" pitchFamily="49" charset="-122"/>
                <a:cs typeface="+mn-ea"/>
                <a:sym typeface="+mn-lt"/>
              </a:rPr>
              <a:t>”</a:t>
            </a:r>
            <a:r>
              <a:rPr lang="zh-CN" altLang="en-US" sz="1400" dirty="0">
                <a:solidFill>
                  <a:schemeClr val="tx1"/>
                </a:solidFill>
                <a:latin typeface="汉仪中黑简" panose="02010609000101010101" pitchFamily="49" charset="-122"/>
                <a:ea typeface="汉仪中黑简" panose="02010609000101010101" pitchFamily="49" charset="-122"/>
                <a:cs typeface="+mn-ea"/>
                <a:sym typeface="+mn-lt"/>
              </a:rPr>
              <a:t>。模型把一张胸片切成很多小块，每一张疾病卡片都会在这些小块里寻找和自己描述相似的地方，并给出两类结果：一是这张片子上有没有这种病，二是它最可能出现在什么区域。训练时，它不断用历史报告来纠正自己的判断，久而久之就像实习医生一样，学会了如何从影像中寻找对应的疾病表现</a:t>
            </a:r>
            <a:endParaRPr lang="zh-CN" altLang="en-US" sz="1400" dirty="0">
              <a:solidFill>
                <a:schemeClr val="tx1"/>
              </a:solidFill>
              <a:latin typeface="汉仪中黑简" panose="02010609000101010101" pitchFamily="49" charset="-122"/>
              <a:ea typeface="汉仪中黑简" panose="02010609000101010101" pitchFamily="49" charset="-122"/>
              <a:cs typeface="+mn-ea"/>
              <a:sym typeface="+mn-lt"/>
            </a:endParaRPr>
          </a:p>
        </p:txBody>
      </p:sp>
      <p:sp>
        <p:nvSpPr>
          <p:cNvPr id="14" name="矩形: 圆角 13"/>
          <p:cNvSpPr/>
          <p:nvPr/>
        </p:nvSpPr>
        <p:spPr>
          <a:xfrm>
            <a:off x="8186420" y="1341755"/>
            <a:ext cx="3664585" cy="972185"/>
          </a:xfrm>
          <a:prstGeom prst="roundRect">
            <a:avLst>
              <a:gd name="adj" fmla="val 50000"/>
            </a:avLst>
          </a:prstGeom>
          <a:solidFill>
            <a:srgbClr val="3A4B50"/>
          </a:solidFill>
          <a:ln w="12700">
            <a:solidFill>
              <a:srgbClr val="3A4B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用</a:t>
            </a:r>
            <a:r>
              <a:rPr lang="en-US" altLang="zh-CN"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 RadGraph </a:t>
            </a:r>
            <a:r>
              <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将自由文本报告转成结构化三元组，过滤掉语法噪声，只保留医学关键信息</a:t>
            </a:r>
            <a:endPar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6" name="TextBox 2"/>
          <p:cNvSpPr txBox="1"/>
          <p:nvPr/>
        </p:nvSpPr>
        <p:spPr>
          <a:xfrm>
            <a:off x="2647315" y="131445"/>
            <a:ext cx="6898005" cy="398780"/>
          </a:xfrm>
          <a:prstGeom prst="rect">
            <a:avLst/>
          </a:prstGeom>
          <a:noFill/>
        </p:spPr>
        <p:txBody>
          <a:bodyPr wrap="square" rtlCol="0">
            <a:spAutoFit/>
          </a:bodyPr>
          <a:lstStyle/>
          <a:p>
            <a:pPr algn="dist" fontAlgn="base">
              <a:spcBef>
                <a:spcPct val="0"/>
              </a:spcBef>
              <a:spcAft>
                <a:spcPct val="0"/>
              </a:spcAft>
              <a:buFont typeface="汉仪中黑简" panose="02010609000101010101" pitchFamily="49" charset="-122"/>
              <a:buNone/>
            </a:pP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医学知识增强的视觉</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语言预训练模型</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 </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MedKLIP</a:t>
            </a:r>
            <a:endPar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7" name="直接连接符 6"/>
          <p:cNvCxnSpPr>
            <a:stCxn id="6" idx="1"/>
          </p:cNvCxnSpPr>
          <p:nvPr/>
        </p:nvCxnSpPr>
        <p:spPr>
          <a:xfrm flipH="1">
            <a:off x="2053590" y="330835"/>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45320" y="330835"/>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sp>
        <p:nvSpPr>
          <p:cNvPr id="9" name="矩形: 圆角 13"/>
          <p:cNvSpPr/>
          <p:nvPr/>
        </p:nvSpPr>
        <p:spPr>
          <a:xfrm>
            <a:off x="8186420" y="2994025"/>
            <a:ext cx="3664585" cy="972185"/>
          </a:xfrm>
          <a:prstGeom prst="roundRect">
            <a:avLst>
              <a:gd name="adj" fmla="val 50000"/>
            </a:avLst>
          </a:prstGeom>
          <a:solidFill>
            <a:srgbClr val="3A4B50"/>
          </a:solidFill>
          <a:ln w="12700">
            <a:solidFill>
              <a:srgbClr val="3A4B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从</a:t>
            </a:r>
            <a:r>
              <a:rPr lang="en-US" altLang="zh-CN"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 UMLS/Wikipedia </a:t>
            </a:r>
            <a:r>
              <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等知识库查疾病描述，用</a:t>
            </a:r>
            <a:r>
              <a:rPr lang="en-US" altLang="zh-CN"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 ClinicalBERT </a:t>
            </a:r>
            <a:r>
              <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编码，显式注入医学知识</a:t>
            </a:r>
            <a:endPar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3" name="矩形: 圆角 13"/>
          <p:cNvSpPr/>
          <p:nvPr/>
        </p:nvSpPr>
        <p:spPr>
          <a:xfrm>
            <a:off x="8186420" y="4686935"/>
            <a:ext cx="3664585" cy="1269365"/>
          </a:xfrm>
          <a:prstGeom prst="roundRect">
            <a:avLst>
              <a:gd name="adj" fmla="val 50000"/>
            </a:avLst>
          </a:prstGeom>
          <a:solidFill>
            <a:srgbClr val="3A4B50"/>
          </a:solidFill>
          <a:ln w="12700">
            <a:solidFill>
              <a:srgbClr val="3A4B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把</a:t>
            </a:r>
            <a:r>
              <a:rPr lang="en-US" altLang="zh-CN"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a:t>
            </a:r>
            <a:r>
              <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疾病</a:t>
            </a:r>
            <a:r>
              <a:rPr lang="en-US" altLang="zh-CN"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a:t>
            </a:r>
            <a:r>
              <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征象实体</a:t>
            </a:r>
            <a:r>
              <a:rPr lang="en-US" altLang="zh-CN"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a:t>
            </a:r>
            <a:r>
              <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当成查询，利用</a:t>
            </a:r>
            <a:r>
              <a:rPr lang="en-US" altLang="zh-CN"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 Transformer </a:t>
            </a:r>
            <a:r>
              <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解码器在图像</a:t>
            </a:r>
            <a:r>
              <a:rPr lang="en-US" altLang="zh-CN"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 patch </a:t>
            </a:r>
            <a:r>
              <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上做交叉注意力，同时输出存在概率和热力图</a:t>
            </a:r>
            <a:endParaRPr lang="zh-CN" altLang="en-US" b="1">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5" name="右箭头 14"/>
          <p:cNvSpPr/>
          <p:nvPr/>
        </p:nvSpPr>
        <p:spPr>
          <a:xfrm>
            <a:off x="7154545" y="1588770"/>
            <a:ext cx="881380" cy="478155"/>
          </a:xfrm>
          <a:prstGeom prst="rightArrow">
            <a:avLst/>
          </a:prstGeom>
          <a:gradFill>
            <a:gsLst>
              <a:gs pos="50000">
                <a:schemeClr val="tx1"/>
              </a:gs>
              <a:gs pos="0">
                <a:schemeClr val="tx1">
                  <a:lumMod val="25000"/>
                  <a:lumOff val="75000"/>
                </a:schemeClr>
              </a:gs>
              <a:gs pos="100000">
                <a:schemeClr val="tx1">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右箭头 15"/>
          <p:cNvSpPr/>
          <p:nvPr/>
        </p:nvSpPr>
        <p:spPr>
          <a:xfrm>
            <a:off x="7154545" y="3241040"/>
            <a:ext cx="881380" cy="478155"/>
          </a:xfrm>
          <a:prstGeom prst="rightArrow">
            <a:avLst/>
          </a:prstGeom>
          <a:gradFill>
            <a:gsLst>
              <a:gs pos="50000">
                <a:schemeClr val="tx1"/>
              </a:gs>
              <a:gs pos="0">
                <a:schemeClr val="tx1">
                  <a:lumMod val="25000"/>
                  <a:lumOff val="75000"/>
                </a:schemeClr>
              </a:gs>
              <a:gs pos="100000">
                <a:schemeClr val="tx1">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右箭头 16"/>
          <p:cNvSpPr/>
          <p:nvPr/>
        </p:nvSpPr>
        <p:spPr>
          <a:xfrm>
            <a:off x="7154545" y="5147310"/>
            <a:ext cx="881380" cy="478155"/>
          </a:xfrm>
          <a:prstGeom prst="rightArrow">
            <a:avLst/>
          </a:prstGeom>
          <a:gradFill>
            <a:gsLst>
              <a:gs pos="50000">
                <a:schemeClr val="tx1"/>
              </a:gs>
              <a:gs pos="0">
                <a:schemeClr val="tx1">
                  <a:lumMod val="25000"/>
                  <a:lumOff val="75000"/>
                </a:schemeClr>
              </a:gs>
              <a:gs pos="100000">
                <a:schemeClr val="tx1">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50" advTm="3000">
        <p14:flip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 presetClass="entr" presetSubtype="4"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2" grpId="0"/>
      <p:bldP spid="14" grpId="0" bldLvl="0" animBg="1"/>
      <p:bldP spid="9" grpId="0" bldLvl="0" animBg="1"/>
      <p:bldP spid="1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p:cNvSpPr txBox="1"/>
          <p:nvPr>
            <p:custDataLst>
              <p:tags r:id="rId1"/>
            </p:custDataLst>
          </p:nvPr>
        </p:nvSpPr>
        <p:spPr>
          <a:xfrm>
            <a:off x="144145" y="303530"/>
            <a:ext cx="11532870" cy="1706880"/>
          </a:xfrm>
          <a:prstGeom prst="rect">
            <a:avLst/>
          </a:prstGeom>
          <a:noFill/>
        </p:spPr>
        <p:txBody>
          <a:bodyPr wrap="square" rtlCol="0">
            <a:spAutoFit/>
          </a:bodyPr>
          <a:lstStyle/>
          <a:p>
            <a:pPr lvl="0" indent="457200" algn="just">
              <a:lnSpc>
                <a:spcPct val="150000"/>
              </a:lnSpc>
              <a:defRPr/>
            </a:pP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先利用</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 RadGraph </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这样的信息抽取工具，把放射科报告从长文本转换为一系列结构化三元组；再借助医学知识库和</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 ClinicalBERT </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文本编码器，将每个疾病实体的定义和影像特征描述编码成语义向量，实现</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从病名到医学知识</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的映射。在视觉端，模型使用</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 ResNet-50 </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卷积网络将胸片划分为多个图像块并提取特征；在融合端，采用</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 Transformer </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解码器的交叉注意力机制，以</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疾病描述向量</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为查询、以胸片特征图为</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 Key/Value</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，在图像块之间搜索最可能对应该疾病的区域，从而同时输出疾病存在概率和病灶热力图。训练过程中，</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MedKLIP </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通过多标签分类损失和位置对比损失联合优化，使模型一方面学会判断</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是否存在某类疾病</a:t>
            </a:r>
            <a:r>
              <a:rPr kumimoji="0" lang="en-US" altLang="zh-CN"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a:t>
            </a:r>
            <a:r>
              <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，另一方面学会对齐正确的解剖部位</a:t>
            </a:r>
            <a:endParaRPr kumimoji="0" lang="zh-CN" altLang="en-US" sz="1400"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8" name="矩形 7"/>
          <p:cNvSpPr/>
          <p:nvPr>
            <p:custDataLst>
              <p:tags r:id="rId2"/>
            </p:custDataLst>
          </p:nvPr>
        </p:nvSpPr>
        <p:spPr>
          <a:xfrm>
            <a:off x="143510" y="2031365"/>
            <a:ext cx="11911330" cy="3229610"/>
          </a:xfrm>
          <a:prstGeom prst="rect">
            <a:avLst/>
          </a:prstGeom>
          <a:solidFill>
            <a:srgbClr val="3A4B50"/>
          </a:solidFill>
          <a:ln w="12700" cap="flat" cmpd="sng" algn="ctr">
            <a:noFill/>
            <a:prstDash val="solid"/>
            <a:miter lim="800000"/>
          </a:ln>
          <a:effectLst>
            <a:outerShdw blurRad="762000" sx="90000" sy="90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endParaRPr>
          </a:p>
        </p:txBody>
      </p:sp>
      <p:grpSp>
        <p:nvGrpSpPr>
          <p:cNvPr id="2" name="组合 1"/>
          <p:cNvGrpSpPr/>
          <p:nvPr>
            <p:custDataLst>
              <p:tags r:id="rId3"/>
            </p:custDataLst>
          </p:nvPr>
        </p:nvGrpSpPr>
        <p:grpSpPr>
          <a:xfrm>
            <a:off x="254000" y="2705100"/>
            <a:ext cx="2694305" cy="3682365"/>
            <a:chOff x="8551514" y="2621043"/>
            <a:chExt cx="3038904" cy="2689922"/>
          </a:xfrm>
        </p:grpSpPr>
        <p:sp>
          <p:nvSpPr>
            <p:cNvPr id="3" name="矩形"/>
            <p:cNvSpPr/>
            <p:nvPr>
              <p:custDataLst>
                <p:tags r:id="rId4"/>
              </p:custDataLst>
            </p:nvPr>
          </p:nvSpPr>
          <p:spPr>
            <a:xfrm flipH="1">
              <a:off x="8551514" y="2621043"/>
              <a:ext cx="3038904" cy="2689922"/>
            </a:xfrm>
            <a:prstGeom prst="roundRect">
              <a:avLst>
                <a:gd name="adj" fmla="val 727"/>
              </a:avLst>
            </a:prstGeom>
            <a:solidFill>
              <a:sysClr val="window" lastClr="FFFFFF"/>
            </a:solidFill>
            <a:ln w="12700" cap="flat" cmpd="sng" algn="ctr">
              <a:noFill/>
              <a:prstDash val="solid"/>
              <a:miter lim="800000"/>
            </a:ln>
            <a:effectLst>
              <a:outerShdw blurRad="1270000" dist="127000" dir="8100000" sx="90000" sy="90000" algn="tr" rotWithShape="0">
                <a:prstClr val="black">
                  <a:alpha val="15000"/>
                </a:prstClr>
              </a:outerShdw>
            </a:effectLst>
          </p:spPr>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defRPr/>
              </a:pPr>
              <a:endParaRPr kumimoji="0" lang="id-ID" sz="1125"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4" name="TextBox 34"/>
            <p:cNvSpPr txBox="1"/>
            <p:nvPr>
              <p:custDataLst>
                <p:tags r:id="rId5"/>
              </p:custDataLst>
            </p:nvPr>
          </p:nvSpPr>
          <p:spPr>
            <a:xfrm>
              <a:off x="8681865" y="2764839"/>
              <a:ext cx="2774620" cy="2292394"/>
            </a:xfrm>
            <a:prstGeom prst="rect">
              <a:avLst/>
            </a:prstGeom>
            <a:noFill/>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RadGraph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是一个专门针对放射科报告的自然语言处理模型，可以自动从英文报告中抽取出「临床实体」「解剖部位」「存在性」等信息，并以三元组形式表示。</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MedKLIP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用它把原本长篇的自由文本报告转成结构化的</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实体</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部位</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存在性</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标签，让模型训练时直接对齐</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有什么病、在哪儿、有没有</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，减少语法噪声，更贴近医生真实的记录方式</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grpSp>
      <p:sp>
        <p:nvSpPr>
          <p:cNvPr id="35" name="任意多边形"/>
          <p:cNvSpPr>
            <a:spLocks noChangeAspect="1"/>
          </p:cNvSpPr>
          <p:nvPr>
            <p:custDataLst>
              <p:tags r:id="rId6"/>
            </p:custDataLst>
          </p:nvPr>
        </p:nvSpPr>
        <p:spPr bwMode="auto">
          <a:xfrm>
            <a:off x="1343065" y="2098703"/>
            <a:ext cx="441179" cy="576076"/>
          </a:xfrm>
          <a:custGeom>
            <a:avLst/>
            <a:gdLst>
              <a:gd name="connsiteX0" fmla="*/ 104790 w 436941"/>
              <a:gd name="connsiteY0" fmla="*/ 376325 h 603828"/>
              <a:gd name="connsiteX1" fmla="*/ 332152 w 436941"/>
              <a:gd name="connsiteY1" fmla="*/ 376325 h 603828"/>
              <a:gd name="connsiteX2" fmla="*/ 218532 w 436941"/>
              <a:gd name="connsiteY2" fmla="*/ 489794 h 603828"/>
              <a:gd name="connsiteX3" fmla="*/ 104790 w 436941"/>
              <a:gd name="connsiteY3" fmla="*/ 376325 h 603828"/>
              <a:gd name="connsiteX4" fmla="*/ 189191 w 436941"/>
              <a:gd name="connsiteY4" fmla="*/ 64795 h 603828"/>
              <a:gd name="connsiteX5" fmla="*/ 189191 w 436941"/>
              <a:gd name="connsiteY5" fmla="*/ 210434 h 603828"/>
              <a:gd name="connsiteX6" fmla="*/ 167521 w 436941"/>
              <a:gd name="connsiteY6" fmla="*/ 241069 h 603828"/>
              <a:gd name="connsiteX7" fmla="*/ 64890 w 436941"/>
              <a:gd name="connsiteY7" fmla="*/ 385735 h 603828"/>
              <a:gd name="connsiteX8" fmla="*/ 218532 w 436941"/>
              <a:gd name="connsiteY8" fmla="*/ 539033 h 603828"/>
              <a:gd name="connsiteX9" fmla="*/ 372051 w 436941"/>
              <a:gd name="connsiteY9" fmla="*/ 385735 h 603828"/>
              <a:gd name="connsiteX10" fmla="*/ 269421 w 436941"/>
              <a:gd name="connsiteY10" fmla="*/ 241069 h 603828"/>
              <a:gd name="connsiteX11" fmla="*/ 247750 w 436941"/>
              <a:gd name="connsiteY11" fmla="*/ 210434 h 603828"/>
              <a:gd name="connsiteX12" fmla="*/ 247750 w 436941"/>
              <a:gd name="connsiteY12" fmla="*/ 64795 h 603828"/>
              <a:gd name="connsiteX13" fmla="*/ 124301 w 436941"/>
              <a:gd name="connsiteY13" fmla="*/ 0 h 603828"/>
              <a:gd name="connsiteX14" fmla="*/ 312640 w 436941"/>
              <a:gd name="connsiteY14" fmla="*/ 0 h 603828"/>
              <a:gd name="connsiteX15" fmla="*/ 345146 w 436941"/>
              <a:gd name="connsiteY15" fmla="*/ 32458 h 603828"/>
              <a:gd name="connsiteX16" fmla="*/ 312762 w 436941"/>
              <a:gd name="connsiteY16" fmla="*/ 64795 h 603828"/>
              <a:gd name="connsiteX17" fmla="*/ 312762 w 436941"/>
              <a:gd name="connsiteY17" fmla="*/ 188795 h 603828"/>
              <a:gd name="connsiteX18" fmla="*/ 436941 w 436941"/>
              <a:gd name="connsiteY18" fmla="*/ 385735 h 603828"/>
              <a:gd name="connsiteX19" fmla="*/ 218532 w 436941"/>
              <a:gd name="connsiteY19" fmla="*/ 603828 h 603828"/>
              <a:gd name="connsiteX20" fmla="*/ 0 w 436941"/>
              <a:gd name="connsiteY20" fmla="*/ 385735 h 603828"/>
              <a:gd name="connsiteX21" fmla="*/ 124301 w 436941"/>
              <a:gd name="connsiteY21" fmla="*/ 188795 h 603828"/>
              <a:gd name="connsiteX22" fmla="*/ 124301 w 436941"/>
              <a:gd name="connsiteY22" fmla="*/ 64795 h 603828"/>
              <a:gd name="connsiteX23" fmla="*/ 91917 w 436941"/>
              <a:gd name="connsiteY23" fmla="*/ 32458 h 603828"/>
              <a:gd name="connsiteX24" fmla="*/ 124301 w 436941"/>
              <a:gd name="connsiteY2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941" h="603828">
                <a:moveTo>
                  <a:pt x="104790" y="376325"/>
                </a:moveTo>
                <a:lnTo>
                  <a:pt x="332152" y="376325"/>
                </a:lnTo>
                <a:cubicBezTo>
                  <a:pt x="332152" y="438958"/>
                  <a:pt x="281248" y="489794"/>
                  <a:pt x="218532" y="489794"/>
                </a:cubicBezTo>
                <a:cubicBezTo>
                  <a:pt x="155694" y="489794"/>
                  <a:pt x="104790" y="438958"/>
                  <a:pt x="104790" y="376325"/>
                </a:cubicBezTo>
                <a:close/>
                <a:moveTo>
                  <a:pt x="189191" y="64795"/>
                </a:moveTo>
                <a:lnTo>
                  <a:pt x="189191" y="210434"/>
                </a:lnTo>
                <a:cubicBezTo>
                  <a:pt x="189191" y="224171"/>
                  <a:pt x="180547" y="236449"/>
                  <a:pt x="167521" y="241069"/>
                </a:cubicBezTo>
                <a:cubicBezTo>
                  <a:pt x="106161" y="262587"/>
                  <a:pt x="64890" y="320696"/>
                  <a:pt x="64890" y="385735"/>
                </a:cubicBezTo>
                <a:cubicBezTo>
                  <a:pt x="64890" y="470225"/>
                  <a:pt x="133797" y="539033"/>
                  <a:pt x="218532" y="539033"/>
                </a:cubicBezTo>
                <a:cubicBezTo>
                  <a:pt x="303144" y="539033"/>
                  <a:pt x="372051" y="470225"/>
                  <a:pt x="372051" y="385735"/>
                </a:cubicBezTo>
                <a:cubicBezTo>
                  <a:pt x="372051" y="320696"/>
                  <a:pt x="330780" y="262587"/>
                  <a:pt x="269421" y="241069"/>
                </a:cubicBezTo>
                <a:cubicBezTo>
                  <a:pt x="256516" y="236449"/>
                  <a:pt x="247750" y="224171"/>
                  <a:pt x="247750" y="210434"/>
                </a:cubicBezTo>
                <a:lnTo>
                  <a:pt x="247750" y="64795"/>
                </a:lnTo>
                <a:close/>
                <a:moveTo>
                  <a:pt x="124301" y="0"/>
                </a:moveTo>
                <a:lnTo>
                  <a:pt x="312640" y="0"/>
                </a:lnTo>
                <a:cubicBezTo>
                  <a:pt x="330536" y="0"/>
                  <a:pt x="345146" y="14466"/>
                  <a:pt x="345146" y="32458"/>
                </a:cubicBezTo>
                <a:cubicBezTo>
                  <a:pt x="345146" y="50329"/>
                  <a:pt x="330658" y="64795"/>
                  <a:pt x="312762" y="64795"/>
                </a:cubicBezTo>
                <a:lnTo>
                  <a:pt x="312762" y="188795"/>
                </a:lnTo>
                <a:cubicBezTo>
                  <a:pt x="387878" y="224779"/>
                  <a:pt x="436941" y="301124"/>
                  <a:pt x="436941" y="385735"/>
                </a:cubicBezTo>
                <a:cubicBezTo>
                  <a:pt x="436941" y="505966"/>
                  <a:pt x="338937" y="603828"/>
                  <a:pt x="218532" y="603828"/>
                </a:cubicBezTo>
                <a:cubicBezTo>
                  <a:pt x="98004" y="603828"/>
                  <a:pt x="0" y="505966"/>
                  <a:pt x="0" y="385735"/>
                </a:cubicBezTo>
                <a:cubicBezTo>
                  <a:pt x="0" y="301124"/>
                  <a:pt x="49063" y="224779"/>
                  <a:pt x="124301" y="188795"/>
                </a:cubicBezTo>
                <a:lnTo>
                  <a:pt x="124301" y="64795"/>
                </a:lnTo>
                <a:cubicBezTo>
                  <a:pt x="106405" y="64795"/>
                  <a:pt x="91917" y="50329"/>
                  <a:pt x="91917" y="32458"/>
                </a:cubicBezTo>
                <a:cubicBezTo>
                  <a:pt x="91917" y="14466"/>
                  <a:pt x="106405" y="0"/>
                  <a:pt x="124301"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54" name="任意多边形"/>
          <p:cNvSpPr>
            <a:spLocks noChangeAspect="1"/>
          </p:cNvSpPr>
          <p:nvPr>
            <p:custDataLst>
              <p:tags r:id="rId7"/>
            </p:custDataLst>
          </p:nvPr>
        </p:nvSpPr>
        <p:spPr bwMode="auto">
          <a:xfrm rot="1152676">
            <a:off x="4213831" y="2156613"/>
            <a:ext cx="520054" cy="516710"/>
          </a:xfrm>
          <a:custGeom>
            <a:avLst/>
            <a:gdLst>
              <a:gd name="T0" fmla="*/ 8079 w 8242"/>
              <a:gd name="T1" fmla="*/ 2177 h 8201"/>
              <a:gd name="T2" fmla="*/ 7493 w 8242"/>
              <a:gd name="T3" fmla="*/ 2177 h 8201"/>
              <a:gd name="T4" fmla="*/ 7402 w 8242"/>
              <a:gd name="T5" fmla="*/ 2260 h 8201"/>
              <a:gd name="T6" fmla="*/ 5982 w 8242"/>
              <a:gd name="T7" fmla="*/ 840 h 8201"/>
              <a:gd name="T8" fmla="*/ 6065 w 8242"/>
              <a:gd name="T9" fmla="*/ 749 h 8201"/>
              <a:gd name="T10" fmla="*/ 6065 w 8242"/>
              <a:gd name="T11" fmla="*/ 163 h 8201"/>
              <a:gd name="T12" fmla="*/ 5478 w 8242"/>
              <a:gd name="T13" fmla="*/ 163 h 8201"/>
              <a:gd name="T14" fmla="*/ 4914 w 8242"/>
              <a:gd name="T15" fmla="*/ 2319 h 8201"/>
              <a:gd name="T16" fmla="*/ 2903 w 8242"/>
              <a:gd name="T17" fmla="*/ 2903 h 8201"/>
              <a:gd name="T18" fmla="*/ 2319 w 8242"/>
              <a:gd name="T19" fmla="*/ 4914 h 8201"/>
              <a:gd name="T20" fmla="*/ 163 w 8242"/>
              <a:gd name="T21" fmla="*/ 5478 h 8201"/>
              <a:gd name="T22" fmla="*/ 163 w 8242"/>
              <a:gd name="T23" fmla="*/ 6065 h 8201"/>
              <a:gd name="T24" fmla="*/ 456 w 8242"/>
              <a:gd name="T25" fmla="*/ 6187 h 8201"/>
              <a:gd name="T26" fmla="*/ 749 w 8242"/>
              <a:gd name="T27" fmla="*/ 6065 h 8201"/>
              <a:gd name="T28" fmla="*/ 840 w 8242"/>
              <a:gd name="T29" fmla="*/ 5982 h 8201"/>
              <a:gd name="T30" fmla="*/ 2260 w 8242"/>
              <a:gd name="T31" fmla="*/ 7402 h 8201"/>
              <a:gd name="T32" fmla="*/ 2177 w 8242"/>
              <a:gd name="T33" fmla="*/ 7493 h 8201"/>
              <a:gd name="T34" fmla="*/ 2177 w 8242"/>
              <a:gd name="T35" fmla="*/ 8079 h 8201"/>
              <a:gd name="T36" fmla="*/ 2470 w 8242"/>
              <a:gd name="T37" fmla="*/ 8201 h 8201"/>
              <a:gd name="T38" fmla="*/ 2764 w 8242"/>
              <a:gd name="T39" fmla="*/ 8079 h 8201"/>
              <a:gd name="T40" fmla="*/ 3328 w 8242"/>
              <a:gd name="T41" fmla="*/ 5923 h 8201"/>
              <a:gd name="T42" fmla="*/ 5339 w 8242"/>
              <a:gd name="T43" fmla="*/ 5339 h 8201"/>
              <a:gd name="T44" fmla="*/ 5923 w 8242"/>
              <a:gd name="T45" fmla="*/ 3328 h 8201"/>
              <a:gd name="T46" fmla="*/ 8079 w 8242"/>
              <a:gd name="T47" fmla="*/ 2764 h 8201"/>
              <a:gd name="T48" fmla="*/ 8079 w 8242"/>
              <a:gd name="T49" fmla="*/ 2177 h 8201"/>
              <a:gd name="T50" fmla="*/ 5062 w 8242"/>
              <a:gd name="T51" fmla="*/ 3179 h 8201"/>
              <a:gd name="T52" fmla="*/ 4951 w 8242"/>
              <a:gd name="T53" fmla="*/ 4499 h 8201"/>
              <a:gd name="T54" fmla="*/ 3743 w 8242"/>
              <a:gd name="T55" fmla="*/ 3291 h 8201"/>
              <a:gd name="T56" fmla="*/ 5062 w 8242"/>
              <a:gd name="T57" fmla="*/ 3179 h 8201"/>
              <a:gd name="T58" fmla="*/ 1470 w 8242"/>
              <a:gd name="T59" fmla="*/ 5708 h 8201"/>
              <a:gd name="T60" fmla="*/ 2464 w 8242"/>
              <a:gd name="T61" fmla="*/ 5778 h 8201"/>
              <a:gd name="T62" fmla="*/ 2534 w 8242"/>
              <a:gd name="T63" fmla="*/ 6772 h 8201"/>
              <a:gd name="T64" fmla="*/ 1470 w 8242"/>
              <a:gd name="T65" fmla="*/ 5708 h 8201"/>
              <a:gd name="T66" fmla="*/ 3179 w 8242"/>
              <a:gd name="T67" fmla="*/ 5063 h 8201"/>
              <a:gd name="T68" fmla="*/ 3291 w 8242"/>
              <a:gd name="T69" fmla="*/ 3743 h 8201"/>
              <a:gd name="T70" fmla="*/ 4499 w 8242"/>
              <a:gd name="T71" fmla="*/ 4951 h 8201"/>
              <a:gd name="T72" fmla="*/ 3179 w 8242"/>
              <a:gd name="T73" fmla="*/ 5063 h 8201"/>
              <a:gd name="T74" fmla="*/ 5778 w 8242"/>
              <a:gd name="T75" fmla="*/ 2464 h 8201"/>
              <a:gd name="T76" fmla="*/ 5708 w 8242"/>
              <a:gd name="T77" fmla="*/ 1470 h 8201"/>
              <a:gd name="T78" fmla="*/ 6772 w 8242"/>
              <a:gd name="T79" fmla="*/ 2534 h 8201"/>
              <a:gd name="T80" fmla="*/ 5778 w 8242"/>
              <a:gd name="T81" fmla="*/ 2464 h 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42" h="8201">
                <a:moveTo>
                  <a:pt x="8079" y="2177"/>
                </a:moveTo>
                <a:cubicBezTo>
                  <a:pt x="7917" y="2015"/>
                  <a:pt x="7655" y="2015"/>
                  <a:pt x="7493" y="2177"/>
                </a:cubicBezTo>
                <a:cubicBezTo>
                  <a:pt x="7463" y="2207"/>
                  <a:pt x="7433" y="2234"/>
                  <a:pt x="7402" y="2260"/>
                </a:cubicBezTo>
                <a:lnTo>
                  <a:pt x="5982" y="840"/>
                </a:lnTo>
                <a:cubicBezTo>
                  <a:pt x="6008" y="809"/>
                  <a:pt x="6035" y="779"/>
                  <a:pt x="6065" y="749"/>
                </a:cubicBezTo>
                <a:cubicBezTo>
                  <a:pt x="6227" y="587"/>
                  <a:pt x="6227" y="325"/>
                  <a:pt x="6065" y="163"/>
                </a:cubicBezTo>
                <a:cubicBezTo>
                  <a:pt x="5903" y="0"/>
                  <a:pt x="5640" y="0"/>
                  <a:pt x="5478" y="163"/>
                </a:cubicBezTo>
                <a:cubicBezTo>
                  <a:pt x="4816" y="825"/>
                  <a:pt x="4808" y="1592"/>
                  <a:pt x="4914" y="2319"/>
                </a:cubicBezTo>
                <a:cubicBezTo>
                  <a:pt x="4231" y="2237"/>
                  <a:pt x="3521" y="2285"/>
                  <a:pt x="2903" y="2903"/>
                </a:cubicBezTo>
                <a:cubicBezTo>
                  <a:pt x="2285" y="3521"/>
                  <a:pt x="2237" y="4231"/>
                  <a:pt x="2319" y="4914"/>
                </a:cubicBezTo>
                <a:cubicBezTo>
                  <a:pt x="1592" y="4808"/>
                  <a:pt x="825" y="4816"/>
                  <a:pt x="163" y="5478"/>
                </a:cubicBezTo>
                <a:cubicBezTo>
                  <a:pt x="0" y="5640"/>
                  <a:pt x="0" y="5903"/>
                  <a:pt x="163" y="6065"/>
                </a:cubicBezTo>
                <a:cubicBezTo>
                  <a:pt x="244" y="6146"/>
                  <a:pt x="350" y="6187"/>
                  <a:pt x="456" y="6187"/>
                </a:cubicBezTo>
                <a:cubicBezTo>
                  <a:pt x="562" y="6187"/>
                  <a:pt x="668" y="6146"/>
                  <a:pt x="749" y="6065"/>
                </a:cubicBezTo>
                <a:cubicBezTo>
                  <a:pt x="779" y="6035"/>
                  <a:pt x="809" y="6008"/>
                  <a:pt x="840" y="5982"/>
                </a:cubicBezTo>
                <a:lnTo>
                  <a:pt x="2260" y="7402"/>
                </a:lnTo>
                <a:cubicBezTo>
                  <a:pt x="2234" y="7433"/>
                  <a:pt x="2207" y="7463"/>
                  <a:pt x="2177" y="7493"/>
                </a:cubicBezTo>
                <a:cubicBezTo>
                  <a:pt x="2015" y="7655"/>
                  <a:pt x="2015" y="7917"/>
                  <a:pt x="2177" y="8079"/>
                </a:cubicBezTo>
                <a:cubicBezTo>
                  <a:pt x="2258" y="8160"/>
                  <a:pt x="2364" y="8201"/>
                  <a:pt x="2470" y="8201"/>
                </a:cubicBezTo>
                <a:cubicBezTo>
                  <a:pt x="2576" y="8201"/>
                  <a:pt x="2683" y="8160"/>
                  <a:pt x="2764" y="8079"/>
                </a:cubicBezTo>
                <a:cubicBezTo>
                  <a:pt x="3426" y="7417"/>
                  <a:pt x="3434" y="6650"/>
                  <a:pt x="3328" y="5923"/>
                </a:cubicBezTo>
                <a:cubicBezTo>
                  <a:pt x="4011" y="6005"/>
                  <a:pt x="4721" y="5957"/>
                  <a:pt x="5339" y="5339"/>
                </a:cubicBezTo>
                <a:cubicBezTo>
                  <a:pt x="5957" y="4721"/>
                  <a:pt x="6005" y="4011"/>
                  <a:pt x="5923" y="3328"/>
                </a:cubicBezTo>
                <a:cubicBezTo>
                  <a:pt x="6650" y="3434"/>
                  <a:pt x="7417" y="3426"/>
                  <a:pt x="8079" y="2764"/>
                </a:cubicBezTo>
                <a:cubicBezTo>
                  <a:pt x="8242" y="2602"/>
                  <a:pt x="8242" y="2339"/>
                  <a:pt x="8079" y="2177"/>
                </a:cubicBezTo>
                <a:close/>
                <a:moveTo>
                  <a:pt x="5062" y="3179"/>
                </a:moveTo>
                <a:cubicBezTo>
                  <a:pt x="5151" y="3727"/>
                  <a:pt x="5166" y="4141"/>
                  <a:pt x="4951" y="4499"/>
                </a:cubicBezTo>
                <a:lnTo>
                  <a:pt x="3743" y="3291"/>
                </a:lnTo>
                <a:cubicBezTo>
                  <a:pt x="4101" y="3076"/>
                  <a:pt x="4515" y="3091"/>
                  <a:pt x="5062" y="3179"/>
                </a:cubicBezTo>
                <a:close/>
                <a:moveTo>
                  <a:pt x="1470" y="5708"/>
                </a:moveTo>
                <a:cubicBezTo>
                  <a:pt x="1753" y="5671"/>
                  <a:pt x="2076" y="5711"/>
                  <a:pt x="2464" y="5778"/>
                </a:cubicBezTo>
                <a:cubicBezTo>
                  <a:pt x="2531" y="6166"/>
                  <a:pt x="2571" y="6489"/>
                  <a:pt x="2534" y="6772"/>
                </a:cubicBezTo>
                <a:lnTo>
                  <a:pt x="1470" y="5708"/>
                </a:lnTo>
                <a:close/>
                <a:moveTo>
                  <a:pt x="3179" y="5063"/>
                </a:moveTo>
                <a:cubicBezTo>
                  <a:pt x="3091" y="4515"/>
                  <a:pt x="3076" y="4101"/>
                  <a:pt x="3291" y="3743"/>
                </a:cubicBezTo>
                <a:lnTo>
                  <a:pt x="4499" y="4951"/>
                </a:lnTo>
                <a:cubicBezTo>
                  <a:pt x="4141" y="5166"/>
                  <a:pt x="3727" y="5151"/>
                  <a:pt x="3179" y="5063"/>
                </a:cubicBezTo>
                <a:close/>
                <a:moveTo>
                  <a:pt x="5778" y="2464"/>
                </a:moveTo>
                <a:cubicBezTo>
                  <a:pt x="5711" y="2076"/>
                  <a:pt x="5671" y="1753"/>
                  <a:pt x="5708" y="1470"/>
                </a:cubicBezTo>
                <a:lnTo>
                  <a:pt x="6772" y="2534"/>
                </a:lnTo>
                <a:cubicBezTo>
                  <a:pt x="6489" y="2571"/>
                  <a:pt x="6166" y="2531"/>
                  <a:pt x="5778" y="2464"/>
                </a:cubicBezTo>
                <a:close/>
              </a:path>
            </a:pathLst>
          </a:cu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6" name="TextBox 2"/>
          <p:cNvSpPr txBox="1"/>
          <p:nvPr/>
        </p:nvSpPr>
        <p:spPr>
          <a:xfrm>
            <a:off x="2647315" y="-6350"/>
            <a:ext cx="6898005" cy="398780"/>
          </a:xfrm>
          <a:prstGeom prst="rect">
            <a:avLst/>
          </a:prstGeom>
          <a:noFill/>
        </p:spPr>
        <p:txBody>
          <a:bodyPr wrap="square" rtlCol="0">
            <a:spAutoFit/>
          </a:bodyPr>
          <a:lstStyle/>
          <a:p>
            <a:pPr algn="dist" fontAlgn="base">
              <a:spcBef>
                <a:spcPct val="0"/>
              </a:spcBef>
              <a:spcAft>
                <a:spcPct val="0"/>
              </a:spcAft>
              <a:buFont typeface="汉仪中黑简" panose="02010609000101010101" pitchFamily="49" charset="-122"/>
              <a:buNone/>
            </a:pP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医学知识增强的视觉</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语言预训练模型</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 </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MedKLIP</a:t>
            </a:r>
            <a:endPar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9" name="直接连接符 8"/>
          <p:cNvCxnSpPr>
            <a:stCxn id="6" idx="1"/>
          </p:cNvCxnSpPr>
          <p:nvPr/>
        </p:nvCxnSpPr>
        <p:spPr>
          <a:xfrm flipH="1">
            <a:off x="2053590" y="19304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45320" y="215265"/>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custDataLst>
              <p:tags r:id="rId8"/>
            </p:custDataLst>
          </p:nvPr>
        </p:nvGrpSpPr>
        <p:grpSpPr>
          <a:xfrm>
            <a:off x="3079115" y="2686685"/>
            <a:ext cx="2771775" cy="3700780"/>
            <a:chOff x="8551514" y="2621043"/>
            <a:chExt cx="3038904" cy="2689922"/>
          </a:xfrm>
        </p:grpSpPr>
        <p:sp>
          <p:nvSpPr>
            <p:cNvPr id="30" name="矩形"/>
            <p:cNvSpPr/>
            <p:nvPr>
              <p:custDataLst>
                <p:tags r:id="rId9"/>
              </p:custDataLst>
            </p:nvPr>
          </p:nvSpPr>
          <p:spPr>
            <a:xfrm flipH="1">
              <a:off x="8551514" y="2621043"/>
              <a:ext cx="3038904" cy="2689922"/>
            </a:xfrm>
            <a:prstGeom prst="roundRect">
              <a:avLst>
                <a:gd name="adj" fmla="val 727"/>
              </a:avLst>
            </a:prstGeom>
            <a:solidFill>
              <a:sysClr val="window" lastClr="FFFFFF"/>
            </a:solidFill>
            <a:ln w="12700" cap="flat" cmpd="sng" algn="ctr">
              <a:noFill/>
              <a:prstDash val="solid"/>
              <a:miter lim="800000"/>
            </a:ln>
            <a:effectLst>
              <a:outerShdw blurRad="1270000" dist="127000" dir="8100000" sx="90000" sy="90000" algn="tr" rotWithShape="0">
                <a:prstClr val="black">
                  <a:alpha val="15000"/>
                </a:prstClr>
              </a:outerShdw>
            </a:effectLst>
          </p:spPr>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defRPr/>
              </a:pPr>
              <a:endParaRPr kumimoji="0" lang="id-ID" sz="1125"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32" name="TextBox 34"/>
            <p:cNvSpPr txBox="1"/>
            <p:nvPr>
              <p:custDataLst>
                <p:tags r:id="rId10"/>
              </p:custDataLst>
            </p:nvPr>
          </p:nvSpPr>
          <p:spPr>
            <a:xfrm>
              <a:off x="8601639" y="2729969"/>
              <a:ext cx="2943525" cy="2482224"/>
            </a:xfrm>
            <a:prstGeom prst="rect">
              <a:avLst/>
            </a:prstGeom>
            <a:noFill/>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医学知识库</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（如</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UMLS</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、医学百科）中存放了大量疾病的定义和特征描述，</a:t>
              </a:r>
              <a:r>
                <a:rPr kumimoji="0" lang="en-US" altLang="zh-CN" sz="12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ClinicalBERT</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则是专门在临床文本上预训练的</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BERT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语言模型，擅长理解医学英语。</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MedKLIP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对每一个疾病实体先去知识库查详细解释，再用</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ClinicalBERT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编成向量，相当于把</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病名</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翻译成</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带含义的语义表示</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。这样一来，模型不只是看到标签名，还能利用文字中关于影像表现的描述，在零样本新疾病上也能根据说明去片子上找相似模式。</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grpSp>
      <p:grpSp>
        <p:nvGrpSpPr>
          <p:cNvPr id="36" name="组合 35"/>
          <p:cNvGrpSpPr/>
          <p:nvPr>
            <p:custDataLst>
              <p:tags r:id="rId11"/>
            </p:custDataLst>
          </p:nvPr>
        </p:nvGrpSpPr>
        <p:grpSpPr>
          <a:xfrm>
            <a:off x="5981700" y="2705100"/>
            <a:ext cx="2924810" cy="3683000"/>
            <a:chOff x="8551514" y="2621043"/>
            <a:chExt cx="3038904" cy="2689922"/>
          </a:xfrm>
        </p:grpSpPr>
        <p:sp>
          <p:nvSpPr>
            <p:cNvPr id="37" name="矩形"/>
            <p:cNvSpPr/>
            <p:nvPr>
              <p:custDataLst>
                <p:tags r:id="rId12"/>
              </p:custDataLst>
            </p:nvPr>
          </p:nvSpPr>
          <p:spPr>
            <a:xfrm flipH="1">
              <a:off x="8551514" y="2621043"/>
              <a:ext cx="3038904" cy="2689922"/>
            </a:xfrm>
            <a:prstGeom prst="roundRect">
              <a:avLst>
                <a:gd name="adj" fmla="val 727"/>
              </a:avLst>
            </a:prstGeom>
            <a:solidFill>
              <a:sysClr val="window" lastClr="FFFFFF"/>
            </a:solidFill>
            <a:ln w="12700" cap="flat" cmpd="sng" algn="ctr">
              <a:noFill/>
              <a:prstDash val="solid"/>
              <a:miter lim="800000"/>
            </a:ln>
            <a:effectLst>
              <a:outerShdw blurRad="1270000" dist="127000" dir="8100000" sx="90000" sy="90000" algn="tr" rotWithShape="0">
                <a:prstClr val="black">
                  <a:alpha val="15000"/>
                </a:prstClr>
              </a:outerShdw>
            </a:effectLst>
          </p:spPr>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defRPr/>
              </a:pPr>
              <a:endParaRPr kumimoji="0" lang="id-ID" sz="1125"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38" name="TextBox 34"/>
            <p:cNvSpPr txBox="1"/>
            <p:nvPr>
              <p:custDataLst>
                <p:tags r:id="rId13"/>
              </p:custDataLst>
            </p:nvPr>
          </p:nvSpPr>
          <p:spPr>
            <a:xfrm>
              <a:off x="8793403" y="2764857"/>
              <a:ext cx="2511455" cy="2291999"/>
            </a:xfrm>
            <a:prstGeom prst="rect">
              <a:avLst/>
            </a:prstGeom>
            <a:noFill/>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ResNet-50</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是一种经典的卷积神经网络，被广泛用于图像分类和医学影像分析。</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MedKLIP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用</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ResNet-50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作为视觉编码器，把一张胸片转为一个二维特征图：整张图被划分成很多小块，每个小块都有一个特征向量，表示该区域的纹理、边缘、形状等信息。这些</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patch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特征后面会作为</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被查询的对象</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，被各种疾病实体描述向量去</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扫描</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和匹配。</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grpSp>
      <p:grpSp>
        <p:nvGrpSpPr>
          <p:cNvPr id="39" name="组合 38"/>
          <p:cNvGrpSpPr/>
          <p:nvPr>
            <p:custDataLst>
              <p:tags r:id="rId14"/>
            </p:custDataLst>
          </p:nvPr>
        </p:nvGrpSpPr>
        <p:grpSpPr>
          <a:xfrm>
            <a:off x="9037320" y="2686684"/>
            <a:ext cx="2873375" cy="3701416"/>
            <a:chOff x="8551514" y="2607593"/>
            <a:chExt cx="3038904" cy="2703372"/>
          </a:xfrm>
        </p:grpSpPr>
        <p:sp>
          <p:nvSpPr>
            <p:cNvPr id="40" name="矩形"/>
            <p:cNvSpPr/>
            <p:nvPr>
              <p:custDataLst>
                <p:tags r:id="rId15"/>
              </p:custDataLst>
            </p:nvPr>
          </p:nvSpPr>
          <p:spPr>
            <a:xfrm flipH="1">
              <a:off x="8551514" y="2621043"/>
              <a:ext cx="3038904" cy="2689922"/>
            </a:xfrm>
            <a:prstGeom prst="roundRect">
              <a:avLst>
                <a:gd name="adj" fmla="val 727"/>
              </a:avLst>
            </a:prstGeom>
            <a:solidFill>
              <a:sysClr val="window" lastClr="FFFFFF"/>
            </a:solidFill>
            <a:ln w="12700" cap="flat" cmpd="sng" algn="ctr">
              <a:noFill/>
              <a:prstDash val="solid"/>
              <a:miter lim="800000"/>
            </a:ln>
            <a:effectLst>
              <a:outerShdw blurRad="1270000" dist="127000" dir="8100000" sx="90000" sy="90000" algn="tr" rotWithShape="0">
                <a:prstClr val="black">
                  <a:alpha val="15000"/>
                </a:prstClr>
              </a:outerShdw>
            </a:effectLst>
          </p:spPr>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defRPr/>
              </a:pPr>
              <a:endParaRPr kumimoji="0" lang="id-ID" sz="1125" b="0" i="0" u="none" strike="noStrike" kern="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41" name="TextBox 34"/>
            <p:cNvSpPr txBox="1"/>
            <p:nvPr>
              <p:custDataLst>
                <p:tags r:id="rId16"/>
              </p:custDataLst>
            </p:nvPr>
          </p:nvSpPr>
          <p:spPr>
            <a:xfrm>
              <a:off x="8679786" y="2607593"/>
              <a:ext cx="2768257" cy="2696879"/>
            </a:xfrm>
            <a:prstGeom prst="rect">
              <a:avLst/>
            </a:prstGeom>
            <a:noFill/>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Transformer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的核心是注意力机制，交叉注意力可以理解为</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一组查询去另一组特征里找最相关的部分</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。在</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MedKLIP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中，一组疾病</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征象的语义向量（来自知识增强的实体描述）被当作</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Query</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，胸片的</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patch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特征被当作</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Key/Value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喂入</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Transformer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解码器。每个疾病</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Query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会对所有图像</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 patch </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打分，形成一张注意力图，同时输出该疾病的存在概率和大致位置，从而实现</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按病名在图上找证据</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rPr>
                <a:t>的实体级对齐与病灶定位。</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grpSp>
      <p:sp>
        <p:nvSpPr>
          <p:cNvPr id="43" name="任意多边形"/>
          <p:cNvSpPr>
            <a:spLocks noChangeAspect="1"/>
          </p:cNvSpPr>
          <p:nvPr>
            <p:custDataLst>
              <p:tags r:id="rId17"/>
            </p:custDataLst>
          </p:nvPr>
        </p:nvSpPr>
        <p:spPr bwMode="auto">
          <a:xfrm>
            <a:off x="7229475" y="2179955"/>
            <a:ext cx="448310" cy="448310"/>
          </a:xfrm>
          <a:custGeom>
            <a:avLst/>
            <a:gdLst>
              <a:gd name="T0" fmla="*/ 5754 w 6519"/>
              <a:gd name="T1" fmla="*/ 4984 h 6533"/>
              <a:gd name="T2" fmla="*/ 5242 w 6519"/>
              <a:gd name="T3" fmla="*/ 5181 h 6533"/>
              <a:gd name="T4" fmla="*/ 4254 w 6519"/>
              <a:gd name="T5" fmla="*/ 4140 h 6533"/>
              <a:gd name="T6" fmla="*/ 4584 w 6519"/>
              <a:gd name="T7" fmla="*/ 3260 h 6533"/>
              <a:gd name="T8" fmla="*/ 3259 w 6519"/>
              <a:gd name="T9" fmla="*/ 1935 h 6533"/>
              <a:gd name="T10" fmla="*/ 3052 w 6519"/>
              <a:gd name="T11" fmla="*/ 1951 h 6533"/>
              <a:gd name="T12" fmla="*/ 3295 w 6519"/>
              <a:gd name="T13" fmla="*/ 1035 h 6533"/>
              <a:gd name="T14" fmla="*/ 3771 w 6519"/>
              <a:gd name="T15" fmla="*/ 517 h 6533"/>
              <a:gd name="T16" fmla="*/ 3254 w 6519"/>
              <a:gd name="T17" fmla="*/ 0 h 6533"/>
              <a:gd name="T18" fmla="*/ 2746 w 6519"/>
              <a:gd name="T19" fmla="*/ 523 h 6533"/>
              <a:gd name="T20" fmla="*/ 3040 w 6519"/>
              <a:gd name="T21" fmla="*/ 988 h 6533"/>
              <a:gd name="T22" fmla="*/ 3040 w 6519"/>
              <a:gd name="T23" fmla="*/ 993 h 6533"/>
              <a:gd name="T24" fmla="*/ 2756 w 6519"/>
              <a:gd name="T25" fmla="*/ 2039 h 6533"/>
              <a:gd name="T26" fmla="*/ 2295 w 6519"/>
              <a:gd name="T27" fmla="*/ 2355 h 6533"/>
              <a:gd name="T28" fmla="*/ 1327 w 6519"/>
              <a:gd name="T29" fmla="*/ 1315 h 6533"/>
              <a:gd name="T30" fmla="*/ 1544 w 6519"/>
              <a:gd name="T31" fmla="*/ 776 h 6533"/>
              <a:gd name="T32" fmla="*/ 772 w 6519"/>
              <a:gd name="T33" fmla="*/ 4 h 6533"/>
              <a:gd name="T34" fmla="*/ 0 w 6519"/>
              <a:gd name="T35" fmla="*/ 776 h 6533"/>
              <a:gd name="T36" fmla="*/ 772 w 6519"/>
              <a:gd name="T37" fmla="*/ 1548 h 6533"/>
              <a:gd name="T38" fmla="*/ 1106 w 6519"/>
              <a:gd name="T39" fmla="*/ 1472 h 6533"/>
              <a:gd name="T40" fmla="*/ 2134 w 6519"/>
              <a:gd name="T41" fmla="*/ 2573 h 6533"/>
              <a:gd name="T42" fmla="*/ 1938 w 6519"/>
              <a:gd name="T43" fmla="*/ 3272 h 6533"/>
              <a:gd name="T44" fmla="*/ 2204 w 6519"/>
              <a:gd name="T45" fmla="*/ 4071 h 6533"/>
              <a:gd name="T46" fmla="*/ 1492 w 6519"/>
              <a:gd name="T47" fmla="*/ 4783 h 6533"/>
              <a:gd name="T48" fmla="*/ 954 w 6519"/>
              <a:gd name="T49" fmla="*/ 4617 h 6533"/>
              <a:gd name="T50" fmla="*/ 2 w 6519"/>
              <a:gd name="T51" fmla="*/ 5575 h 6533"/>
              <a:gd name="T52" fmla="*/ 954 w 6519"/>
              <a:gd name="T53" fmla="*/ 6527 h 6533"/>
              <a:gd name="T54" fmla="*/ 1906 w 6519"/>
              <a:gd name="T55" fmla="*/ 5575 h 6533"/>
              <a:gd name="T56" fmla="*/ 1683 w 6519"/>
              <a:gd name="T57" fmla="*/ 4964 h 6533"/>
              <a:gd name="T58" fmla="*/ 2382 w 6519"/>
              <a:gd name="T59" fmla="*/ 4265 h 6533"/>
              <a:gd name="T60" fmla="*/ 3256 w 6519"/>
              <a:gd name="T61" fmla="*/ 4596 h 6533"/>
              <a:gd name="T62" fmla="*/ 4052 w 6519"/>
              <a:gd name="T63" fmla="*/ 4328 h 6533"/>
              <a:gd name="T64" fmla="*/ 5068 w 6519"/>
              <a:gd name="T65" fmla="*/ 5393 h 6533"/>
              <a:gd name="T66" fmla="*/ 4975 w 6519"/>
              <a:gd name="T67" fmla="*/ 5761 h 6533"/>
              <a:gd name="T68" fmla="*/ 5747 w 6519"/>
              <a:gd name="T69" fmla="*/ 6533 h 6533"/>
              <a:gd name="T70" fmla="*/ 6519 w 6519"/>
              <a:gd name="T71" fmla="*/ 5761 h 6533"/>
              <a:gd name="T72" fmla="*/ 5754 w 6519"/>
              <a:gd name="T73" fmla="*/ 4984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19" h="6533">
                <a:moveTo>
                  <a:pt x="5754" y="4984"/>
                </a:moveTo>
                <a:cubicBezTo>
                  <a:pt x="5556" y="4984"/>
                  <a:pt x="5376" y="5056"/>
                  <a:pt x="5242" y="5181"/>
                </a:cubicBezTo>
                <a:lnTo>
                  <a:pt x="4254" y="4140"/>
                </a:lnTo>
                <a:cubicBezTo>
                  <a:pt x="4460" y="3907"/>
                  <a:pt x="4584" y="3601"/>
                  <a:pt x="4584" y="3260"/>
                </a:cubicBezTo>
                <a:cubicBezTo>
                  <a:pt x="4584" y="2531"/>
                  <a:pt x="3988" y="1935"/>
                  <a:pt x="3259" y="1935"/>
                </a:cubicBezTo>
                <a:cubicBezTo>
                  <a:pt x="3192" y="1935"/>
                  <a:pt x="3119" y="1940"/>
                  <a:pt x="3052" y="1951"/>
                </a:cubicBezTo>
                <a:cubicBezTo>
                  <a:pt x="3052" y="1951"/>
                  <a:pt x="3295" y="1040"/>
                  <a:pt x="3295" y="1035"/>
                </a:cubicBezTo>
                <a:cubicBezTo>
                  <a:pt x="3564" y="1013"/>
                  <a:pt x="3771" y="792"/>
                  <a:pt x="3771" y="517"/>
                </a:cubicBezTo>
                <a:cubicBezTo>
                  <a:pt x="3771" y="232"/>
                  <a:pt x="3538" y="0"/>
                  <a:pt x="3254" y="0"/>
                </a:cubicBezTo>
                <a:cubicBezTo>
                  <a:pt x="2970" y="0"/>
                  <a:pt x="2746" y="239"/>
                  <a:pt x="2746" y="523"/>
                </a:cubicBezTo>
                <a:cubicBezTo>
                  <a:pt x="2746" y="729"/>
                  <a:pt x="2870" y="905"/>
                  <a:pt x="3040" y="988"/>
                </a:cubicBezTo>
                <a:lnTo>
                  <a:pt x="3040" y="993"/>
                </a:lnTo>
                <a:lnTo>
                  <a:pt x="2756" y="2039"/>
                </a:lnTo>
                <a:cubicBezTo>
                  <a:pt x="2580" y="2112"/>
                  <a:pt x="2423" y="2221"/>
                  <a:pt x="2295" y="2355"/>
                </a:cubicBezTo>
                <a:lnTo>
                  <a:pt x="1327" y="1315"/>
                </a:lnTo>
                <a:cubicBezTo>
                  <a:pt x="1462" y="1175"/>
                  <a:pt x="1544" y="988"/>
                  <a:pt x="1544" y="776"/>
                </a:cubicBezTo>
                <a:cubicBezTo>
                  <a:pt x="1544" y="352"/>
                  <a:pt x="1198" y="4"/>
                  <a:pt x="772" y="4"/>
                </a:cubicBezTo>
                <a:cubicBezTo>
                  <a:pt x="347" y="4"/>
                  <a:pt x="0" y="351"/>
                  <a:pt x="0" y="776"/>
                </a:cubicBezTo>
                <a:cubicBezTo>
                  <a:pt x="0" y="1200"/>
                  <a:pt x="347" y="1548"/>
                  <a:pt x="772" y="1548"/>
                </a:cubicBezTo>
                <a:cubicBezTo>
                  <a:pt x="890" y="1548"/>
                  <a:pt x="1008" y="1517"/>
                  <a:pt x="1106" y="1472"/>
                </a:cubicBezTo>
                <a:lnTo>
                  <a:pt x="2134" y="2573"/>
                </a:lnTo>
                <a:cubicBezTo>
                  <a:pt x="2010" y="2775"/>
                  <a:pt x="1938" y="3013"/>
                  <a:pt x="1938" y="3272"/>
                </a:cubicBezTo>
                <a:cubicBezTo>
                  <a:pt x="1938" y="3571"/>
                  <a:pt x="2040" y="3849"/>
                  <a:pt x="2204" y="4071"/>
                </a:cubicBezTo>
                <a:cubicBezTo>
                  <a:pt x="2204" y="4071"/>
                  <a:pt x="1498" y="4783"/>
                  <a:pt x="1492" y="4783"/>
                </a:cubicBezTo>
                <a:cubicBezTo>
                  <a:pt x="1338" y="4679"/>
                  <a:pt x="1156" y="4617"/>
                  <a:pt x="954" y="4617"/>
                </a:cubicBezTo>
                <a:cubicBezTo>
                  <a:pt x="426" y="4623"/>
                  <a:pt x="2" y="5047"/>
                  <a:pt x="2" y="5575"/>
                </a:cubicBezTo>
                <a:cubicBezTo>
                  <a:pt x="2" y="6103"/>
                  <a:pt x="426" y="6527"/>
                  <a:pt x="954" y="6527"/>
                </a:cubicBezTo>
                <a:cubicBezTo>
                  <a:pt x="1482" y="6527"/>
                  <a:pt x="1906" y="6103"/>
                  <a:pt x="1906" y="5575"/>
                </a:cubicBezTo>
                <a:cubicBezTo>
                  <a:pt x="1906" y="5341"/>
                  <a:pt x="1823" y="5129"/>
                  <a:pt x="1683" y="4964"/>
                </a:cubicBezTo>
                <a:lnTo>
                  <a:pt x="2382" y="4265"/>
                </a:lnTo>
                <a:cubicBezTo>
                  <a:pt x="2615" y="4472"/>
                  <a:pt x="2920" y="4596"/>
                  <a:pt x="3256" y="4596"/>
                </a:cubicBezTo>
                <a:cubicBezTo>
                  <a:pt x="3556" y="4596"/>
                  <a:pt x="3831" y="4497"/>
                  <a:pt x="4052" y="4328"/>
                </a:cubicBezTo>
                <a:cubicBezTo>
                  <a:pt x="4052" y="4328"/>
                  <a:pt x="5063" y="5389"/>
                  <a:pt x="5068" y="5393"/>
                </a:cubicBezTo>
                <a:cubicBezTo>
                  <a:pt x="5006" y="5503"/>
                  <a:pt x="4975" y="5627"/>
                  <a:pt x="4975" y="5761"/>
                </a:cubicBezTo>
                <a:cubicBezTo>
                  <a:pt x="4975" y="6185"/>
                  <a:pt x="5322" y="6533"/>
                  <a:pt x="5747" y="6533"/>
                </a:cubicBezTo>
                <a:cubicBezTo>
                  <a:pt x="6172" y="6533"/>
                  <a:pt x="6519" y="6187"/>
                  <a:pt x="6519" y="5761"/>
                </a:cubicBezTo>
                <a:cubicBezTo>
                  <a:pt x="6519" y="5336"/>
                  <a:pt x="6178" y="4984"/>
                  <a:pt x="5754" y="4984"/>
                </a:cubicBezTo>
                <a:close/>
              </a:path>
            </a:pathLst>
          </a:custGeom>
          <a:solidFill>
            <a:schemeClr val="bg1"/>
          </a:solidFill>
          <a:ln>
            <a:noFill/>
          </a:ln>
        </p:spPr>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44" name="任意多边形"/>
          <p:cNvSpPr/>
          <p:nvPr>
            <p:custDataLst>
              <p:tags r:id="rId18"/>
            </p:custDataLst>
          </p:nvPr>
        </p:nvSpPr>
        <p:spPr bwMode="auto">
          <a:xfrm>
            <a:off x="10253345" y="2183130"/>
            <a:ext cx="441325" cy="4451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3193" h="607052">
                <a:moveTo>
                  <a:pt x="211217" y="369"/>
                </a:moveTo>
                <a:cubicBezTo>
                  <a:pt x="238523" y="-2018"/>
                  <a:pt x="265569" y="10006"/>
                  <a:pt x="282506" y="32559"/>
                </a:cubicBezTo>
                <a:lnTo>
                  <a:pt x="282506" y="149314"/>
                </a:lnTo>
                <a:cubicBezTo>
                  <a:pt x="247634" y="135046"/>
                  <a:pt x="207693" y="137961"/>
                  <a:pt x="174819" y="160821"/>
                </a:cubicBezTo>
                <a:cubicBezTo>
                  <a:pt x="167445" y="165884"/>
                  <a:pt x="166062" y="176163"/>
                  <a:pt x="171285" y="183527"/>
                </a:cubicBezTo>
                <a:cubicBezTo>
                  <a:pt x="176508" y="191045"/>
                  <a:pt x="186647" y="192733"/>
                  <a:pt x="194175" y="187670"/>
                </a:cubicBezTo>
                <a:cubicBezTo>
                  <a:pt x="197093" y="185522"/>
                  <a:pt x="200166" y="183681"/>
                  <a:pt x="203392" y="182147"/>
                </a:cubicBezTo>
                <a:cubicBezTo>
                  <a:pt x="199859" y="192886"/>
                  <a:pt x="198630" y="204393"/>
                  <a:pt x="200012" y="215439"/>
                </a:cubicBezTo>
                <a:cubicBezTo>
                  <a:pt x="201241" y="223571"/>
                  <a:pt x="208154" y="229554"/>
                  <a:pt x="216296" y="229554"/>
                </a:cubicBezTo>
                <a:cubicBezTo>
                  <a:pt x="217064" y="229554"/>
                  <a:pt x="217678" y="229554"/>
                  <a:pt x="218447" y="229401"/>
                </a:cubicBezTo>
                <a:cubicBezTo>
                  <a:pt x="227357" y="228173"/>
                  <a:pt x="233501" y="219889"/>
                  <a:pt x="232272" y="210990"/>
                </a:cubicBezTo>
                <a:cubicBezTo>
                  <a:pt x="230429" y="196568"/>
                  <a:pt x="237495" y="180305"/>
                  <a:pt x="245637" y="173555"/>
                </a:cubicBezTo>
                <a:cubicBezTo>
                  <a:pt x="258849" y="174629"/>
                  <a:pt x="270216" y="178925"/>
                  <a:pt x="282506" y="186136"/>
                </a:cubicBezTo>
                <a:lnTo>
                  <a:pt x="282506" y="390955"/>
                </a:lnTo>
                <a:cubicBezTo>
                  <a:pt x="262075" y="386813"/>
                  <a:pt x="246559" y="370857"/>
                  <a:pt x="242565" y="350145"/>
                </a:cubicBezTo>
                <a:cubicBezTo>
                  <a:pt x="240875" y="341246"/>
                  <a:pt x="232733" y="335416"/>
                  <a:pt x="223977" y="337104"/>
                </a:cubicBezTo>
                <a:cubicBezTo>
                  <a:pt x="215067" y="338791"/>
                  <a:pt x="209229" y="347383"/>
                  <a:pt x="210919" y="356281"/>
                </a:cubicBezTo>
                <a:cubicBezTo>
                  <a:pt x="213070" y="367481"/>
                  <a:pt x="217371" y="377914"/>
                  <a:pt x="223516" y="386966"/>
                </a:cubicBezTo>
                <a:cubicBezTo>
                  <a:pt x="213992" y="392489"/>
                  <a:pt x="199705" y="397092"/>
                  <a:pt x="186033" y="387733"/>
                </a:cubicBezTo>
                <a:cubicBezTo>
                  <a:pt x="178506" y="382670"/>
                  <a:pt x="168367" y="384665"/>
                  <a:pt x="163297" y="392182"/>
                </a:cubicBezTo>
                <a:cubicBezTo>
                  <a:pt x="158228" y="399700"/>
                  <a:pt x="160071" y="409826"/>
                  <a:pt x="167599" y="414889"/>
                </a:cubicBezTo>
                <a:cubicBezTo>
                  <a:pt x="179274" y="422867"/>
                  <a:pt x="191102" y="425935"/>
                  <a:pt x="202470" y="425935"/>
                </a:cubicBezTo>
                <a:cubicBezTo>
                  <a:pt x="219676" y="425935"/>
                  <a:pt x="235191" y="418725"/>
                  <a:pt x="246559" y="410747"/>
                </a:cubicBezTo>
                <a:cubicBezTo>
                  <a:pt x="257312" y="417804"/>
                  <a:pt x="268219" y="422560"/>
                  <a:pt x="282506" y="424248"/>
                </a:cubicBezTo>
                <a:lnTo>
                  <a:pt x="282506" y="556805"/>
                </a:lnTo>
                <a:cubicBezTo>
                  <a:pt x="282506" y="556959"/>
                  <a:pt x="282967" y="556959"/>
                  <a:pt x="282967" y="556959"/>
                </a:cubicBezTo>
                <a:cubicBezTo>
                  <a:pt x="277436" y="575062"/>
                  <a:pt x="264686" y="590098"/>
                  <a:pt x="246098" y="598996"/>
                </a:cubicBezTo>
                <a:cubicBezTo>
                  <a:pt x="227664" y="607742"/>
                  <a:pt x="206157" y="609429"/>
                  <a:pt x="187108" y="603753"/>
                </a:cubicBezTo>
                <a:cubicBezTo>
                  <a:pt x="148396" y="591939"/>
                  <a:pt x="126429" y="550975"/>
                  <a:pt x="138104" y="512312"/>
                </a:cubicBezTo>
                <a:cubicBezTo>
                  <a:pt x="140715" y="503567"/>
                  <a:pt x="135799" y="494515"/>
                  <a:pt x="127197" y="491907"/>
                </a:cubicBezTo>
                <a:cubicBezTo>
                  <a:pt x="118440" y="489299"/>
                  <a:pt x="109377" y="494055"/>
                  <a:pt x="106765" y="502800"/>
                </a:cubicBezTo>
                <a:cubicBezTo>
                  <a:pt x="104307" y="510625"/>
                  <a:pt x="102925" y="518449"/>
                  <a:pt x="102464" y="526274"/>
                </a:cubicBezTo>
                <a:cubicBezTo>
                  <a:pt x="101696" y="526274"/>
                  <a:pt x="101081" y="526427"/>
                  <a:pt x="100313" y="526427"/>
                </a:cubicBezTo>
                <a:cubicBezTo>
                  <a:pt x="64520" y="526427"/>
                  <a:pt x="35639" y="497430"/>
                  <a:pt x="35639" y="461836"/>
                </a:cubicBezTo>
                <a:cubicBezTo>
                  <a:pt x="35639" y="445727"/>
                  <a:pt x="41477" y="430998"/>
                  <a:pt x="51309" y="419645"/>
                </a:cubicBezTo>
                <a:cubicBezTo>
                  <a:pt x="62369" y="423174"/>
                  <a:pt x="74198" y="425015"/>
                  <a:pt x="86487" y="425015"/>
                </a:cubicBezTo>
                <a:cubicBezTo>
                  <a:pt x="95551" y="425015"/>
                  <a:pt x="102925" y="417651"/>
                  <a:pt x="102925" y="408599"/>
                </a:cubicBezTo>
                <a:cubicBezTo>
                  <a:pt x="102925" y="399547"/>
                  <a:pt x="95551" y="392182"/>
                  <a:pt x="86487" y="392182"/>
                </a:cubicBezTo>
                <a:cubicBezTo>
                  <a:pt x="38865" y="392182"/>
                  <a:pt x="0" y="353520"/>
                  <a:pt x="0" y="305805"/>
                </a:cubicBezTo>
                <a:cubicBezTo>
                  <a:pt x="0" y="271285"/>
                  <a:pt x="20585" y="241368"/>
                  <a:pt x="50080" y="227560"/>
                </a:cubicBezTo>
                <a:cubicBezTo>
                  <a:pt x="56378" y="233083"/>
                  <a:pt x="65749" y="244590"/>
                  <a:pt x="65288" y="264841"/>
                </a:cubicBezTo>
                <a:cubicBezTo>
                  <a:pt x="64981" y="273893"/>
                  <a:pt x="72201" y="281411"/>
                  <a:pt x="81111" y="281565"/>
                </a:cubicBezTo>
                <a:cubicBezTo>
                  <a:pt x="81264" y="281565"/>
                  <a:pt x="81572" y="281565"/>
                  <a:pt x="81725" y="281565"/>
                </a:cubicBezTo>
                <a:cubicBezTo>
                  <a:pt x="90482" y="281565"/>
                  <a:pt x="97702" y="274507"/>
                  <a:pt x="98009" y="265762"/>
                </a:cubicBezTo>
                <a:cubicBezTo>
                  <a:pt x="98623" y="245817"/>
                  <a:pt x="92940" y="230628"/>
                  <a:pt x="85719" y="219428"/>
                </a:cubicBezTo>
                <a:cubicBezTo>
                  <a:pt x="86027" y="219428"/>
                  <a:pt x="86334" y="219428"/>
                  <a:pt x="86487" y="219428"/>
                </a:cubicBezTo>
                <a:cubicBezTo>
                  <a:pt x="95551" y="219428"/>
                  <a:pt x="102925" y="212217"/>
                  <a:pt x="102925" y="203165"/>
                </a:cubicBezTo>
                <a:cubicBezTo>
                  <a:pt x="102925" y="194114"/>
                  <a:pt x="95551" y="186749"/>
                  <a:pt x="86487" y="186749"/>
                </a:cubicBezTo>
                <a:cubicBezTo>
                  <a:pt x="67439" y="186749"/>
                  <a:pt x="49465" y="191199"/>
                  <a:pt x="33489" y="199176"/>
                </a:cubicBezTo>
                <a:cubicBezTo>
                  <a:pt x="30416" y="190431"/>
                  <a:pt x="28880" y="181073"/>
                  <a:pt x="28880" y="171254"/>
                </a:cubicBezTo>
                <a:cubicBezTo>
                  <a:pt x="28880" y="126147"/>
                  <a:pt x="62523" y="89172"/>
                  <a:pt x="105997" y="83649"/>
                </a:cubicBezTo>
                <a:cubicBezTo>
                  <a:pt x="106458" y="98838"/>
                  <a:pt x="109991" y="114027"/>
                  <a:pt x="116751" y="128295"/>
                </a:cubicBezTo>
                <a:cubicBezTo>
                  <a:pt x="119516" y="134279"/>
                  <a:pt x="125507" y="137654"/>
                  <a:pt x="131652" y="137654"/>
                </a:cubicBezTo>
                <a:cubicBezTo>
                  <a:pt x="133956" y="137654"/>
                  <a:pt x="136260" y="137194"/>
                  <a:pt x="138564" y="136120"/>
                </a:cubicBezTo>
                <a:cubicBezTo>
                  <a:pt x="146706" y="132284"/>
                  <a:pt x="150240" y="122465"/>
                  <a:pt x="146245" y="114334"/>
                </a:cubicBezTo>
                <a:cubicBezTo>
                  <a:pt x="137182" y="95002"/>
                  <a:pt x="135953" y="73216"/>
                  <a:pt x="143173" y="53118"/>
                </a:cubicBezTo>
                <a:cubicBezTo>
                  <a:pt x="150393" y="33020"/>
                  <a:pt x="164833" y="16910"/>
                  <a:pt x="184189" y="7705"/>
                </a:cubicBezTo>
                <a:cubicBezTo>
                  <a:pt x="192984" y="3562"/>
                  <a:pt x="202115" y="1165"/>
                  <a:pt x="211217" y="369"/>
                </a:cubicBezTo>
                <a:close/>
                <a:moveTo>
                  <a:pt x="390185" y="335"/>
                </a:moveTo>
                <a:cubicBezTo>
                  <a:pt x="399423" y="1172"/>
                  <a:pt x="408603" y="3589"/>
                  <a:pt x="417284" y="7693"/>
                </a:cubicBezTo>
                <a:cubicBezTo>
                  <a:pt x="436643" y="16898"/>
                  <a:pt x="452469" y="33008"/>
                  <a:pt x="459844" y="53107"/>
                </a:cubicBezTo>
                <a:cubicBezTo>
                  <a:pt x="467065" y="73206"/>
                  <a:pt x="465989" y="94992"/>
                  <a:pt x="456771" y="114324"/>
                </a:cubicBezTo>
                <a:cubicBezTo>
                  <a:pt x="452930" y="122455"/>
                  <a:pt x="456463" y="132275"/>
                  <a:pt x="464607" y="136110"/>
                </a:cubicBezTo>
                <a:cubicBezTo>
                  <a:pt x="466911" y="137184"/>
                  <a:pt x="469216" y="137644"/>
                  <a:pt x="471674" y="137644"/>
                </a:cubicBezTo>
                <a:cubicBezTo>
                  <a:pt x="477820" y="137644"/>
                  <a:pt x="483658" y="134269"/>
                  <a:pt x="486424" y="128285"/>
                </a:cubicBezTo>
                <a:cubicBezTo>
                  <a:pt x="493184" y="114017"/>
                  <a:pt x="496718" y="98828"/>
                  <a:pt x="497179" y="83639"/>
                </a:cubicBezTo>
                <a:cubicBezTo>
                  <a:pt x="540814" y="89162"/>
                  <a:pt x="574462" y="126138"/>
                  <a:pt x="574462" y="171245"/>
                </a:cubicBezTo>
                <a:cubicBezTo>
                  <a:pt x="574462" y="181064"/>
                  <a:pt x="572772" y="190423"/>
                  <a:pt x="569853" y="199168"/>
                </a:cubicBezTo>
                <a:cubicBezTo>
                  <a:pt x="553874" y="191190"/>
                  <a:pt x="535744" y="186741"/>
                  <a:pt x="516692" y="186741"/>
                </a:cubicBezTo>
                <a:cubicBezTo>
                  <a:pt x="507627" y="186741"/>
                  <a:pt x="500406" y="194105"/>
                  <a:pt x="500406" y="203157"/>
                </a:cubicBezTo>
                <a:cubicBezTo>
                  <a:pt x="500406" y="212209"/>
                  <a:pt x="507627" y="219420"/>
                  <a:pt x="516692" y="219420"/>
                </a:cubicBezTo>
                <a:cubicBezTo>
                  <a:pt x="516999" y="219420"/>
                  <a:pt x="517306" y="219420"/>
                  <a:pt x="517460" y="219420"/>
                </a:cubicBezTo>
                <a:cubicBezTo>
                  <a:pt x="510392" y="230621"/>
                  <a:pt x="504708" y="245810"/>
                  <a:pt x="505169" y="265755"/>
                </a:cubicBezTo>
                <a:cubicBezTo>
                  <a:pt x="505476" y="274500"/>
                  <a:pt x="512851" y="281558"/>
                  <a:pt x="521608" y="281558"/>
                </a:cubicBezTo>
                <a:cubicBezTo>
                  <a:pt x="521762" y="281558"/>
                  <a:pt x="521916" y="281558"/>
                  <a:pt x="522069" y="281558"/>
                </a:cubicBezTo>
                <a:cubicBezTo>
                  <a:pt x="531134" y="281405"/>
                  <a:pt x="538202" y="273733"/>
                  <a:pt x="538048" y="264835"/>
                </a:cubicBezTo>
                <a:cubicBezTo>
                  <a:pt x="537434" y="244889"/>
                  <a:pt x="546960" y="233075"/>
                  <a:pt x="553259" y="227552"/>
                </a:cubicBezTo>
                <a:cubicBezTo>
                  <a:pt x="582759" y="241360"/>
                  <a:pt x="603193" y="271278"/>
                  <a:pt x="603193" y="305799"/>
                </a:cubicBezTo>
                <a:cubicBezTo>
                  <a:pt x="603193" y="353515"/>
                  <a:pt x="564475" y="392178"/>
                  <a:pt x="516692" y="392178"/>
                </a:cubicBezTo>
                <a:cubicBezTo>
                  <a:pt x="507627" y="392178"/>
                  <a:pt x="500406" y="399542"/>
                  <a:pt x="500406" y="408595"/>
                </a:cubicBezTo>
                <a:cubicBezTo>
                  <a:pt x="500406" y="417647"/>
                  <a:pt x="507627" y="425011"/>
                  <a:pt x="516692" y="425011"/>
                </a:cubicBezTo>
                <a:cubicBezTo>
                  <a:pt x="528983" y="425011"/>
                  <a:pt x="540814" y="423170"/>
                  <a:pt x="552030" y="419641"/>
                </a:cubicBezTo>
                <a:cubicBezTo>
                  <a:pt x="561709" y="430995"/>
                  <a:pt x="567702" y="445724"/>
                  <a:pt x="567702" y="461833"/>
                </a:cubicBezTo>
                <a:cubicBezTo>
                  <a:pt x="567702" y="497428"/>
                  <a:pt x="538663" y="526426"/>
                  <a:pt x="503018" y="526426"/>
                </a:cubicBezTo>
                <a:cubicBezTo>
                  <a:pt x="502249" y="526426"/>
                  <a:pt x="501481" y="526272"/>
                  <a:pt x="500867" y="526272"/>
                </a:cubicBezTo>
                <a:cubicBezTo>
                  <a:pt x="500252" y="518448"/>
                  <a:pt x="498869" y="510623"/>
                  <a:pt x="496564" y="502798"/>
                </a:cubicBezTo>
                <a:cubicBezTo>
                  <a:pt x="493799" y="494053"/>
                  <a:pt x="484734" y="489297"/>
                  <a:pt x="475976" y="491905"/>
                </a:cubicBezTo>
                <a:cubicBezTo>
                  <a:pt x="467372" y="494513"/>
                  <a:pt x="462456" y="503565"/>
                  <a:pt x="465068" y="512311"/>
                </a:cubicBezTo>
                <a:cubicBezTo>
                  <a:pt x="476744" y="550974"/>
                  <a:pt x="454620" y="591939"/>
                  <a:pt x="415902" y="603752"/>
                </a:cubicBezTo>
                <a:cubicBezTo>
                  <a:pt x="396850" y="609429"/>
                  <a:pt x="375032" y="607741"/>
                  <a:pt x="356595" y="598996"/>
                </a:cubicBezTo>
                <a:cubicBezTo>
                  <a:pt x="338004" y="590097"/>
                  <a:pt x="324023" y="575062"/>
                  <a:pt x="318491" y="556957"/>
                </a:cubicBezTo>
                <a:cubicBezTo>
                  <a:pt x="318491" y="556957"/>
                  <a:pt x="317262" y="556957"/>
                  <a:pt x="317262" y="556804"/>
                </a:cubicBezTo>
                <a:lnTo>
                  <a:pt x="317262" y="495741"/>
                </a:lnTo>
                <a:cubicBezTo>
                  <a:pt x="325559" y="499423"/>
                  <a:pt x="335085" y="502031"/>
                  <a:pt x="343996" y="503105"/>
                </a:cubicBezTo>
                <a:cubicBezTo>
                  <a:pt x="347530" y="503565"/>
                  <a:pt x="352293" y="503719"/>
                  <a:pt x="355827" y="503719"/>
                </a:cubicBezTo>
                <a:cubicBezTo>
                  <a:pt x="374571" y="503719"/>
                  <a:pt x="392548" y="497582"/>
                  <a:pt x="407451" y="485921"/>
                </a:cubicBezTo>
                <a:cubicBezTo>
                  <a:pt x="414672" y="480398"/>
                  <a:pt x="415748" y="470118"/>
                  <a:pt x="410217" y="462907"/>
                </a:cubicBezTo>
                <a:cubicBezTo>
                  <a:pt x="404686" y="455850"/>
                  <a:pt x="394084" y="454469"/>
                  <a:pt x="386863" y="459992"/>
                </a:cubicBezTo>
                <a:cubicBezTo>
                  <a:pt x="375954" y="468584"/>
                  <a:pt x="361819" y="472266"/>
                  <a:pt x="348145" y="470579"/>
                </a:cubicBezTo>
                <a:cubicBezTo>
                  <a:pt x="336775" y="469198"/>
                  <a:pt x="325559" y="464288"/>
                  <a:pt x="317262" y="456617"/>
                </a:cubicBezTo>
                <a:lnTo>
                  <a:pt x="317262" y="285547"/>
                </a:lnTo>
                <a:cubicBezTo>
                  <a:pt x="327556" y="288922"/>
                  <a:pt x="336160" y="294906"/>
                  <a:pt x="342460" y="303038"/>
                </a:cubicBezTo>
                <a:cubicBezTo>
                  <a:pt x="350757" y="314084"/>
                  <a:pt x="355520" y="327739"/>
                  <a:pt x="353676" y="341394"/>
                </a:cubicBezTo>
                <a:cubicBezTo>
                  <a:pt x="352447" y="350293"/>
                  <a:pt x="358746" y="358578"/>
                  <a:pt x="367657" y="359805"/>
                </a:cubicBezTo>
                <a:cubicBezTo>
                  <a:pt x="368426" y="359959"/>
                  <a:pt x="369194" y="359959"/>
                  <a:pt x="369962" y="359959"/>
                </a:cubicBezTo>
                <a:cubicBezTo>
                  <a:pt x="377952" y="359959"/>
                  <a:pt x="385019" y="354128"/>
                  <a:pt x="386095" y="345843"/>
                </a:cubicBezTo>
                <a:cubicBezTo>
                  <a:pt x="387631" y="334643"/>
                  <a:pt x="387017" y="323443"/>
                  <a:pt x="384097" y="312857"/>
                </a:cubicBezTo>
                <a:cubicBezTo>
                  <a:pt x="385941" y="312550"/>
                  <a:pt x="387938" y="312243"/>
                  <a:pt x="389936" y="311936"/>
                </a:cubicBezTo>
                <a:cubicBezTo>
                  <a:pt x="402995" y="310709"/>
                  <a:pt x="412675" y="314698"/>
                  <a:pt x="419743" y="324057"/>
                </a:cubicBezTo>
                <a:cubicBezTo>
                  <a:pt x="422969" y="328199"/>
                  <a:pt x="427732" y="330501"/>
                  <a:pt x="432802" y="330501"/>
                </a:cubicBezTo>
                <a:cubicBezTo>
                  <a:pt x="436183" y="330501"/>
                  <a:pt x="439563" y="329427"/>
                  <a:pt x="442482" y="327125"/>
                </a:cubicBezTo>
                <a:cubicBezTo>
                  <a:pt x="449703" y="321756"/>
                  <a:pt x="450779" y="311476"/>
                  <a:pt x="445401" y="304265"/>
                </a:cubicBezTo>
                <a:cubicBezTo>
                  <a:pt x="423584" y="275574"/>
                  <a:pt x="390089" y="276188"/>
                  <a:pt x="368118" y="282785"/>
                </a:cubicBezTo>
                <a:cubicBezTo>
                  <a:pt x="355673" y="266676"/>
                  <a:pt x="337851" y="255782"/>
                  <a:pt x="317416" y="251640"/>
                </a:cubicBezTo>
                <a:lnTo>
                  <a:pt x="317416" y="157743"/>
                </a:lnTo>
                <a:cubicBezTo>
                  <a:pt x="333702" y="156362"/>
                  <a:pt x="350296" y="150225"/>
                  <a:pt x="363202" y="140099"/>
                </a:cubicBezTo>
                <a:cubicBezTo>
                  <a:pt x="370269" y="134576"/>
                  <a:pt x="372420" y="124296"/>
                  <a:pt x="366889" y="117239"/>
                </a:cubicBezTo>
                <a:cubicBezTo>
                  <a:pt x="361358" y="110028"/>
                  <a:pt x="350449" y="108800"/>
                  <a:pt x="343382" y="114324"/>
                </a:cubicBezTo>
                <a:cubicBezTo>
                  <a:pt x="336160" y="120000"/>
                  <a:pt x="327556" y="123529"/>
                  <a:pt x="317416" y="124757"/>
                </a:cubicBezTo>
                <a:lnTo>
                  <a:pt x="317416" y="32548"/>
                </a:lnTo>
                <a:cubicBezTo>
                  <a:pt x="334240" y="9534"/>
                  <a:pt x="362472" y="-2174"/>
                  <a:pt x="390185" y="335"/>
                </a:cubicBezTo>
                <a:close/>
              </a:path>
            </a:pathLst>
          </a:custGeom>
          <a:solidFill>
            <a:schemeClr val="bg1"/>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 presetClass="entr" presetSubtype="2" accel="27000" decel="7300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1500" fill="hold"/>
                                        <p:tgtEl>
                                          <p:spTgt spid="2"/>
                                        </p:tgtEl>
                                        <p:attrNameLst>
                                          <p:attrName>ppt_x</p:attrName>
                                        </p:attrNameLst>
                                      </p:cBhvr>
                                      <p:tavLst>
                                        <p:tav tm="0">
                                          <p:val>
                                            <p:strVal val="1+#ppt_w/2"/>
                                          </p:val>
                                        </p:tav>
                                        <p:tav tm="100000">
                                          <p:val>
                                            <p:strVal val="#ppt_x"/>
                                          </p:val>
                                        </p:tav>
                                      </p:tavLst>
                                    </p:anim>
                                    <p:anim calcmode="lin" valueType="num">
                                      <p:cBhvr additive="base">
                                        <p:cTn id="17" dur="1500" fill="hold"/>
                                        <p:tgtEl>
                                          <p:spTgt spid="2"/>
                                        </p:tgtEl>
                                        <p:attrNameLst>
                                          <p:attrName>ppt_y</p:attrName>
                                        </p:attrNameLst>
                                      </p:cBhvr>
                                      <p:tavLst>
                                        <p:tav tm="0">
                                          <p:val>
                                            <p:strVal val="#ppt_y"/>
                                          </p:val>
                                        </p:tav>
                                        <p:tav tm="100000">
                                          <p:val>
                                            <p:strVal val="#ppt_y"/>
                                          </p:val>
                                        </p:tav>
                                      </p:tavLst>
                                    </p:anim>
                                  </p:childTnLst>
                                </p:cTn>
                              </p:par>
                              <p:par>
                                <p:cTn id="18" presetID="2" presetClass="entr" presetSubtype="2" accel="27000" decel="7300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1500" fill="hold"/>
                                        <p:tgtEl>
                                          <p:spTgt spid="29"/>
                                        </p:tgtEl>
                                        <p:attrNameLst>
                                          <p:attrName>ppt_x</p:attrName>
                                        </p:attrNameLst>
                                      </p:cBhvr>
                                      <p:tavLst>
                                        <p:tav tm="0">
                                          <p:val>
                                            <p:strVal val="1+#ppt_w/2"/>
                                          </p:val>
                                        </p:tav>
                                        <p:tav tm="100000">
                                          <p:val>
                                            <p:strVal val="#ppt_x"/>
                                          </p:val>
                                        </p:tav>
                                      </p:tavLst>
                                    </p:anim>
                                    <p:anim calcmode="lin" valueType="num">
                                      <p:cBhvr additive="base">
                                        <p:cTn id="21" dur="1500" fill="hold"/>
                                        <p:tgtEl>
                                          <p:spTgt spid="29"/>
                                        </p:tgtEl>
                                        <p:attrNameLst>
                                          <p:attrName>ppt_y</p:attrName>
                                        </p:attrNameLst>
                                      </p:cBhvr>
                                      <p:tavLst>
                                        <p:tav tm="0">
                                          <p:val>
                                            <p:strVal val="#ppt_y"/>
                                          </p:val>
                                        </p:tav>
                                        <p:tav tm="100000">
                                          <p:val>
                                            <p:strVal val="#ppt_y"/>
                                          </p:val>
                                        </p:tav>
                                      </p:tavLst>
                                    </p:anim>
                                  </p:childTnLst>
                                </p:cTn>
                              </p:par>
                              <p:par>
                                <p:cTn id="22" presetID="2" presetClass="entr" presetSubtype="2" accel="27000" decel="7300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1500" fill="hold"/>
                                        <p:tgtEl>
                                          <p:spTgt spid="36"/>
                                        </p:tgtEl>
                                        <p:attrNameLst>
                                          <p:attrName>ppt_x</p:attrName>
                                        </p:attrNameLst>
                                      </p:cBhvr>
                                      <p:tavLst>
                                        <p:tav tm="0">
                                          <p:val>
                                            <p:strVal val="1+#ppt_w/2"/>
                                          </p:val>
                                        </p:tav>
                                        <p:tav tm="100000">
                                          <p:val>
                                            <p:strVal val="#ppt_x"/>
                                          </p:val>
                                        </p:tav>
                                      </p:tavLst>
                                    </p:anim>
                                    <p:anim calcmode="lin" valueType="num">
                                      <p:cBhvr additive="base">
                                        <p:cTn id="25" dur="1500" fill="hold"/>
                                        <p:tgtEl>
                                          <p:spTgt spid="36"/>
                                        </p:tgtEl>
                                        <p:attrNameLst>
                                          <p:attrName>ppt_y</p:attrName>
                                        </p:attrNameLst>
                                      </p:cBhvr>
                                      <p:tavLst>
                                        <p:tav tm="0">
                                          <p:val>
                                            <p:strVal val="#ppt_y"/>
                                          </p:val>
                                        </p:tav>
                                        <p:tav tm="100000">
                                          <p:val>
                                            <p:strVal val="#ppt_y"/>
                                          </p:val>
                                        </p:tav>
                                      </p:tavLst>
                                    </p:anim>
                                  </p:childTnLst>
                                </p:cTn>
                              </p:par>
                              <p:par>
                                <p:cTn id="26" presetID="2" presetClass="entr" presetSubtype="2" accel="27000" decel="7300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additive="base">
                                        <p:cTn id="28" dur="1500" fill="hold"/>
                                        <p:tgtEl>
                                          <p:spTgt spid="39"/>
                                        </p:tgtEl>
                                        <p:attrNameLst>
                                          <p:attrName>ppt_x</p:attrName>
                                        </p:attrNameLst>
                                      </p:cBhvr>
                                      <p:tavLst>
                                        <p:tav tm="0">
                                          <p:val>
                                            <p:strVal val="1+#ppt_w/2"/>
                                          </p:val>
                                        </p:tav>
                                        <p:tav tm="100000">
                                          <p:val>
                                            <p:strVal val="#ppt_x"/>
                                          </p:val>
                                        </p:tav>
                                      </p:tavLst>
                                    </p:anim>
                                    <p:anim calcmode="lin" valueType="num">
                                      <p:cBhvr additive="base">
                                        <p:cTn id="29" dur="1500" fill="hold"/>
                                        <p:tgtEl>
                                          <p:spTgt spid="39"/>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left)">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43"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直接连接符 14"/>
          <p:cNvSpPr>
            <a:spLocks noChangeShapeType="1"/>
          </p:cNvSpPr>
          <p:nvPr>
            <p:custDataLst>
              <p:tags r:id="rId1"/>
            </p:custDataLst>
          </p:nvPr>
        </p:nvSpPr>
        <p:spPr bwMode="auto">
          <a:xfrm rot="16200000">
            <a:off x="3143249" y="512032"/>
            <a:ext cx="0" cy="2501897"/>
          </a:xfrm>
          <a:prstGeom prst="line">
            <a:avLst/>
          </a:prstGeom>
          <a:solidFill>
            <a:srgbClr val="3A4B50"/>
          </a:solidFill>
          <a:ln w="9525">
            <a:solidFill>
              <a:srgbClr val="3A4B50"/>
            </a:solidFill>
            <a:prstDash val="dash"/>
            <a:round/>
            <a:headEnd type="oval" w="med" len="med"/>
            <a:tailEnd type="oval"/>
          </a:ln>
          <a:effectLst/>
        </p:spPr>
        <p:txBody>
          <a:bodyPr/>
          <a:lstStyle/>
          <a:p>
            <a:endParaRPr lang="zh-CN" altLang="en-US" sz="1350" dirty="0">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44" name="文本框"/>
          <p:cNvSpPr>
            <a:spLocks noChangeArrowheads="1"/>
          </p:cNvSpPr>
          <p:nvPr>
            <p:custDataLst>
              <p:tags r:id="rId2"/>
            </p:custDataLst>
          </p:nvPr>
        </p:nvSpPr>
        <p:spPr bwMode="auto">
          <a:xfrm>
            <a:off x="1887855" y="2135505"/>
            <a:ext cx="2555875" cy="9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建议一般行间距为</a:t>
            </a:r>
            <a:r>
              <a:rPr lang="en-US" altLang="zh-CN"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1.5</a:t>
            </a:r>
            <a:r>
              <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倍，还可以设置合适的文字格式，调整文字文本的行间距。</a:t>
            </a:r>
            <a:endPar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46" name="直接连接符 14"/>
          <p:cNvSpPr>
            <a:spLocks noChangeShapeType="1"/>
          </p:cNvSpPr>
          <p:nvPr>
            <p:custDataLst>
              <p:tags r:id="rId3"/>
            </p:custDataLst>
          </p:nvPr>
        </p:nvSpPr>
        <p:spPr bwMode="auto">
          <a:xfrm rot="16200000">
            <a:off x="9048752" y="512032"/>
            <a:ext cx="0" cy="2501897"/>
          </a:xfrm>
          <a:prstGeom prst="line">
            <a:avLst/>
          </a:prstGeom>
          <a:solidFill>
            <a:srgbClr val="3A4B50"/>
          </a:solidFill>
          <a:ln w="9525">
            <a:solidFill>
              <a:srgbClr val="3A4B50"/>
            </a:solidFill>
            <a:prstDash val="dash"/>
            <a:round/>
            <a:headEnd type="oval" w="med" len="med"/>
            <a:tailEnd type="oval"/>
          </a:ln>
          <a:effectLst/>
        </p:spPr>
        <p:txBody>
          <a:bodyPr/>
          <a:lstStyle/>
          <a:p>
            <a:endParaRPr lang="zh-CN" altLang="en-US" sz="1350" dirty="0">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47" name="文本框"/>
          <p:cNvSpPr>
            <a:spLocks noChangeArrowheads="1"/>
          </p:cNvSpPr>
          <p:nvPr>
            <p:custDataLst>
              <p:tags r:id="rId4"/>
            </p:custDataLst>
          </p:nvPr>
        </p:nvSpPr>
        <p:spPr bwMode="auto">
          <a:xfrm>
            <a:off x="7793355" y="2135505"/>
            <a:ext cx="2555875" cy="9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建议一般行间距为</a:t>
            </a:r>
            <a:r>
              <a:rPr lang="en-US" altLang="zh-CN"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1.5</a:t>
            </a:r>
            <a:r>
              <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倍，还可以设置合适的文字格式，调整文字文本的行间距。</a:t>
            </a:r>
            <a:endPar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55" name="直接连接符 14"/>
          <p:cNvSpPr>
            <a:spLocks noChangeShapeType="1"/>
          </p:cNvSpPr>
          <p:nvPr>
            <p:custDataLst>
              <p:tags r:id="rId5"/>
            </p:custDataLst>
          </p:nvPr>
        </p:nvSpPr>
        <p:spPr bwMode="auto">
          <a:xfrm rot="16200000">
            <a:off x="3143249" y="2872963"/>
            <a:ext cx="0" cy="2501897"/>
          </a:xfrm>
          <a:prstGeom prst="line">
            <a:avLst/>
          </a:prstGeom>
          <a:solidFill>
            <a:srgbClr val="3A4B50"/>
          </a:solidFill>
          <a:ln w="9525">
            <a:solidFill>
              <a:srgbClr val="3A4B50"/>
            </a:solidFill>
            <a:prstDash val="dash"/>
            <a:round/>
            <a:headEnd type="oval" w="med" len="med"/>
            <a:tailEnd type="oval"/>
          </a:ln>
          <a:effectLst/>
        </p:spPr>
        <p:txBody>
          <a:bodyPr/>
          <a:lstStyle/>
          <a:p>
            <a:endParaRPr lang="zh-CN" altLang="en-US" sz="1350" dirty="0">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56" name="文本框"/>
          <p:cNvSpPr>
            <a:spLocks noChangeArrowheads="1"/>
          </p:cNvSpPr>
          <p:nvPr>
            <p:custDataLst>
              <p:tags r:id="rId6"/>
            </p:custDataLst>
          </p:nvPr>
        </p:nvSpPr>
        <p:spPr bwMode="auto">
          <a:xfrm>
            <a:off x="1887855" y="4496435"/>
            <a:ext cx="2555875" cy="9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建议一般行间距为</a:t>
            </a:r>
            <a:r>
              <a:rPr lang="en-US" altLang="zh-CN"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1.5</a:t>
            </a:r>
            <a:r>
              <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倍，还可以设置合适的文字格式，调整文字文本的行间距。</a:t>
            </a:r>
            <a:endPar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52" name="直接连接符 14"/>
          <p:cNvSpPr>
            <a:spLocks noChangeShapeType="1"/>
          </p:cNvSpPr>
          <p:nvPr>
            <p:custDataLst>
              <p:tags r:id="rId7"/>
            </p:custDataLst>
          </p:nvPr>
        </p:nvSpPr>
        <p:spPr bwMode="auto">
          <a:xfrm rot="16200000">
            <a:off x="9048752" y="2872963"/>
            <a:ext cx="0" cy="2501897"/>
          </a:xfrm>
          <a:prstGeom prst="line">
            <a:avLst/>
          </a:prstGeom>
          <a:solidFill>
            <a:srgbClr val="3A4B50"/>
          </a:solidFill>
          <a:ln w="9525">
            <a:solidFill>
              <a:srgbClr val="3A4B50"/>
            </a:solidFill>
            <a:prstDash val="dash"/>
            <a:round/>
            <a:headEnd type="oval" w="med" len="med"/>
            <a:tailEnd type="oval"/>
          </a:ln>
          <a:effectLst/>
        </p:spPr>
        <p:txBody>
          <a:bodyPr/>
          <a:lstStyle/>
          <a:p>
            <a:endParaRPr lang="zh-CN" altLang="en-US" sz="1350" dirty="0">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53" name="文本框"/>
          <p:cNvSpPr>
            <a:spLocks noChangeArrowheads="1"/>
          </p:cNvSpPr>
          <p:nvPr>
            <p:custDataLst>
              <p:tags r:id="rId8"/>
            </p:custDataLst>
          </p:nvPr>
        </p:nvSpPr>
        <p:spPr bwMode="auto">
          <a:xfrm>
            <a:off x="7793355" y="4496435"/>
            <a:ext cx="2555875" cy="9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建议一般行间距为</a:t>
            </a:r>
            <a:r>
              <a:rPr lang="en-US" altLang="zh-CN"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1.5</a:t>
            </a:r>
            <a:r>
              <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rPr>
              <a:t>倍，还可以设置合适的文字格式，调整文字文本的行间距。</a:t>
            </a:r>
            <a:endParaRPr lang="zh-CN" altLang="en-US" sz="1400" dirty="0">
              <a:solidFill>
                <a:schemeClr val="tx1">
                  <a:lumMod val="65000"/>
                  <a:lumOff val="35000"/>
                </a:schemeClr>
              </a:solidFill>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57" name="矩形: 圆角 56"/>
          <p:cNvSpPr/>
          <p:nvPr>
            <p:custDataLst>
              <p:tags r:id="rId9"/>
            </p:custDataLst>
          </p:nvPr>
        </p:nvSpPr>
        <p:spPr>
          <a:xfrm>
            <a:off x="2336798" y="1529954"/>
            <a:ext cx="1397001" cy="431287"/>
          </a:xfrm>
          <a:prstGeom prst="roundRect">
            <a:avLst>
              <a:gd name="adj" fmla="val 50000"/>
            </a:avLst>
          </a:prstGeom>
          <a:solidFill>
            <a:srgbClr val="3A4B50"/>
          </a:solidFill>
          <a:ln>
            <a:solidFill>
              <a:srgbClr val="3A4B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汉仪中黑简" panose="02010609000101010101" pitchFamily="49" charset="-122"/>
                <a:ea typeface="汉仪中黑简" panose="02010609000101010101" pitchFamily="49" charset="-122"/>
                <a:cs typeface="汉仪中黑简" panose="02010609000101010101" pitchFamily="49" charset="-122"/>
              </a:rPr>
              <a:t>技术</a:t>
            </a:r>
            <a:r>
              <a:rPr lang="en-US" altLang="zh-CN" sz="2000">
                <a:latin typeface="汉仪中黑简" panose="02010609000101010101" pitchFamily="49" charset="-122"/>
                <a:ea typeface="汉仪中黑简" panose="02010609000101010101" pitchFamily="49" charset="-122"/>
                <a:cs typeface="汉仪中黑简" panose="02010609000101010101" pitchFamily="49" charset="-122"/>
              </a:rPr>
              <a:t>1</a:t>
            </a:r>
            <a:endParaRPr lang="en-US" altLang="zh-CN" sz="200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58" name="矩形: 圆角 57"/>
          <p:cNvSpPr/>
          <p:nvPr>
            <p:custDataLst>
              <p:tags r:id="rId10"/>
            </p:custDataLst>
          </p:nvPr>
        </p:nvSpPr>
        <p:spPr>
          <a:xfrm>
            <a:off x="2336798" y="3892155"/>
            <a:ext cx="1397001" cy="431287"/>
          </a:xfrm>
          <a:prstGeom prst="roundRect">
            <a:avLst>
              <a:gd name="adj" fmla="val 50000"/>
            </a:avLst>
          </a:prstGeom>
          <a:solidFill>
            <a:srgbClr val="3A4B50"/>
          </a:solidFill>
          <a:ln>
            <a:solidFill>
              <a:srgbClr val="3A4B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汉仪中黑简" panose="02010609000101010101" pitchFamily="49" charset="-122"/>
                <a:ea typeface="汉仪中黑简" panose="02010609000101010101" pitchFamily="49" charset="-122"/>
                <a:cs typeface="汉仪中黑简" panose="02010609000101010101" pitchFamily="49" charset="-122"/>
              </a:rPr>
              <a:t>添加标题</a:t>
            </a:r>
            <a:endParaRPr lang="zh-CN" altLang="en-US" sz="200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59" name="矩形: 圆角 58"/>
          <p:cNvSpPr/>
          <p:nvPr>
            <p:custDataLst>
              <p:tags r:id="rId11"/>
            </p:custDataLst>
          </p:nvPr>
        </p:nvSpPr>
        <p:spPr>
          <a:xfrm>
            <a:off x="8369301" y="1529954"/>
            <a:ext cx="1397001" cy="431287"/>
          </a:xfrm>
          <a:prstGeom prst="roundRect">
            <a:avLst>
              <a:gd name="adj" fmla="val 50000"/>
            </a:avLst>
          </a:prstGeom>
          <a:solidFill>
            <a:srgbClr val="3A4B50"/>
          </a:solidFill>
          <a:ln>
            <a:solidFill>
              <a:srgbClr val="3A4B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汉仪中黑简" panose="02010609000101010101" pitchFamily="49" charset="-122"/>
                <a:ea typeface="汉仪中黑简" panose="02010609000101010101" pitchFamily="49" charset="-122"/>
                <a:cs typeface="汉仪中黑简" panose="02010609000101010101" pitchFamily="49" charset="-122"/>
              </a:rPr>
              <a:t>添加标题</a:t>
            </a:r>
            <a:endParaRPr lang="zh-CN" altLang="en-US" sz="200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60" name="矩形: 圆角 59"/>
          <p:cNvSpPr/>
          <p:nvPr>
            <p:custDataLst>
              <p:tags r:id="rId12"/>
            </p:custDataLst>
          </p:nvPr>
        </p:nvSpPr>
        <p:spPr>
          <a:xfrm>
            <a:off x="8369301" y="3892155"/>
            <a:ext cx="1397001" cy="431287"/>
          </a:xfrm>
          <a:prstGeom prst="roundRect">
            <a:avLst>
              <a:gd name="adj" fmla="val 50000"/>
            </a:avLst>
          </a:prstGeom>
          <a:solidFill>
            <a:srgbClr val="3A4B50"/>
          </a:solidFill>
          <a:ln>
            <a:solidFill>
              <a:srgbClr val="3A4B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汉仪中黑简" panose="02010609000101010101" pitchFamily="49" charset="-122"/>
                <a:ea typeface="汉仪中黑简" panose="02010609000101010101" pitchFamily="49" charset="-122"/>
                <a:cs typeface="汉仪中黑简" panose="02010609000101010101" pitchFamily="49" charset="-122"/>
              </a:rPr>
              <a:t>添加标题</a:t>
            </a:r>
            <a:endParaRPr lang="zh-CN" altLang="en-US" sz="200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0" name="任意多边形"/>
          <p:cNvSpPr>
            <a:spLocks noChangeAspect="1"/>
          </p:cNvSpPr>
          <p:nvPr>
            <p:custDataLst>
              <p:tags r:id="rId13"/>
            </p:custDataLst>
          </p:nvPr>
        </p:nvSpPr>
        <p:spPr bwMode="auto">
          <a:xfrm>
            <a:off x="5800725" y="1753870"/>
            <a:ext cx="693420" cy="692785"/>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rgbClr val="3A4B50"/>
          </a:solidFill>
          <a:ln>
            <a:noFill/>
          </a:ln>
        </p:spPr>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29" name="任意多边形"/>
          <p:cNvSpPr>
            <a:spLocks noChangeAspect="1"/>
          </p:cNvSpPr>
          <p:nvPr>
            <p:custDataLst>
              <p:tags r:id="rId14"/>
            </p:custDataLst>
          </p:nvPr>
        </p:nvSpPr>
        <p:spPr bwMode="auto">
          <a:xfrm>
            <a:off x="5802630" y="4369435"/>
            <a:ext cx="689610" cy="69405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3193" h="607052">
                <a:moveTo>
                  <a:pt x="211217" y="369"/>
                </a:moveTo>
                <a:cubicBezTo>
                  <a:pt x="238523" y="-2018"/>
                  <a:pt x="265569" y="10006"/>
                  <a:pt x="282506" y="32559"/>
                </a:cubicBezTo>
                <a:lnTo>
                  <a:pt x="282506" y="149314"/>
                </a:lnTo>
                <a:cubicBezTo>
                  <a:pt x="247634" y="135046"/>
                  <a:pt x="207693" y="137961"/>
                  <a:pt x="174819" y="160821"/>
                </a:cubicBezTo>
                <a:cubicBezTo>
                  <a:pt x="167445" y="165884"/>
                  <a:pt x="166062" y="176163"/>
                  <a:pt x="171285" y="183527"/>
                </a:cubicBezTo>
                <a:cubicBezTo>
                  <a:pt x="176508" y="191045"/>
                  <a:pt x="186647" y="192733"/>
                  <a:pt x="194175" y="187670"/>
                </a:cubicBezTo>
                <a:cubicBezTo>
                  <a:pt x="197093" y="185522"/>
                  <a:pt x="200166" y="183681"/>
                  <a:pt x="203392" y="182147"/>
                </a:cubicBezTo>
                <a:cubicBezTo>
                  <a:pt x="199859" y="192886"/>
                  <a:pt x="198630" y="204393"/>
                  <a:pt x="200012" y="215439"/>
                </a:cubicBezTo>
                <a:cubicBezTo>
                  <a:pt x="201241" y="223571"/>
                  <a:pt x="208154" y="229554"/>
                  <a:pt x="216296" y="229554"/>
                </a:cubicBezTo>
                <a:cubicBezTo>
                  <a:pt x="217064" y="229554"/>
                  <a:pt x="217678" y="229554"/>
                  <a:pt x="218447" y="229401"/>
                </a:cubicBezTo>
                <a:cubicBezTo>
                  <a:pt x="227357" y="228173"/>
                  <a:pt x="233501" y="219889"/>
                  <a:pt x="232272" y="210990"/>
                </a:cubicBezTo>
                <a:cubicBezTo>
                  <a:pt x="230429" y="196568"/>
                  <a:pt x="237495" y="180305"/>
                  <a:pt x="245637" y="173555"/>
                </a:cubicBezTo>
                <a:cubicBezTo>
                  <a:pt x="258849" y="174629"/>
                  <a:pt x="270216" y="178925"/>
                  <a:pt x="282506" y="186136"/>
                </a:cubicBezTo>
                <a:lnTo>
                  <a:pt x="282506" y="390955"/>
                </a:lnTo>
                <a:cubicBezTo>
                  <a:pt x="262075" y="386813"/>
                  <a:pt x="246559" y="370857"/>
                  <a:pt x="242565" y="350145"/>
                </a:cubicBezTo>
                <a:cubicBezTo>
                  <a:pt x="240875" y="341246"/>
                  <a:pt x="232733" y="335416"/>
                  <a:pt x="223977" y="337104"/>
                </a:cubicBezTo>
                <a:cubicBezTo>
                  <a:pt x="215067" y="338791"/>
                  <a:pt x="209229" y="347383"/>
                  <a:pt x="210919" y="356281"/>
                </a:cubicBezTo>
                <a:cubicBezTo>
                  <a:pt x="213070" y="367481"/>
                  <a:pt x="217371" y="377914"/>
                  <a:pt x="223516" y="386966"/>
                </a:cubicBezTo>
                <a:cubicBezTo>
                  <a:pt x="213992" y="392489"/>
                  <a:pt x="199705" y="397092"/>
                  <a:pt x="186033" y="387733"/>
                </a:cubicBezTo>
                <a:cubicBezTo>
                  <a:pt x="178506" y="382670"/>
                  <a:pt x="168367" y="384665"/>
                  <a:pt x="163297" y="392182"/>
                </a:cubicBezTo>
                <a:cubicBezTo>
                  <a:pt x="158228" y="399700"/>
                  <a:pt x="160071" y="409826"/>
                  <a:pt x="167599" y="414889"/>
                </a:cubicBezTo>
                <a:cubicBezTo>
                  <a:pt x="179274" y="422867"/>
                  <a:pt x="191102" y="425935"/>
                  <a:pt x="202470" y="425935"/>
                </a:cubicBezTo>
                <a:cubicBezTo>
                  <a:pt x="219676" y="425935"/>
                  <a:pt x="235191" y="418725"/>
                  <a:pt x="246559" y="410747"/>
                </a:cubicBezTo>
                <a:cubicBezTo>
                  <a:pt x="257312" y="417804"/>
                  <a:pt x="268219" y="422560"/>
                  <a:pt x="282506" y="424248"/>
                </a:cubicBezTo>
                <a:lnTo>
                  <a:pt x="282506" y="556805"/>
                </a:lnTo>
                <a:cubicBezTo>
                  <a:pt x="282506" y="556959"/>
                  <a:pt x="282967" y="556959"/>
                  <a:pt x="282967" y="556959"/>
                </a:cubicBezTo>
                <a:cubicBezTo>
                  <a:pt x="277436" y="575062"/>
                  <a:pt x="264686" y="590098"/>
                  <a:pt x="246098" y="598996"/>
                </a:cubicBezTo>
                <a:cubicBezTo>
                  <a:pt x="227664" y="607742"/>
                  <a:pt x="206157" y="609429"/>
                  <a:pt x="187108" y="603753"/>
                </a:cubicBezTo>
                <a:cubicBezTo>
                  <a:pt x="148396" y="591939"/>
                  <a:pt x="126429" y="550975"/>
                  <a:pt x="138104" y="512312"/>
                </a:cubicBezTo>
                <a:cubicBezTo>
                  <a:pt x="140715" y="503567"/>
                  <a:pt x="135799" y="494515"/>
                  <a:pt x="127197" y="491907"/>
                </a:cubicBezTo>
                <a:cubicBezTo>
                  <a:pt x="118440" y="489299"/>
                  <a:pt x="109377" y="494055"/>
                  <a:pt x="106765" y="502800"/>
                </a:cubicBezTo>
                <a:cubicBezTo>
                  <a:pt x="104307" y="510625"/>
                  <a:pt x="102925" y="518449"/>
                  <a:pt x="102464" y="526274"/>
                </a:cubicBezTo>
                <a:cubicBezTo>
                  <a:pt x="101696" y="526274"/>
                  <a:pt x="101081" y="526427"/>
                  <a:pt x="100313" y="526427"/>
                </a:cubicBezTo>
                <a:cubicBezTo>
                  <a:pt x="64520" y="526427"/>
                  <a:pt x="35639" y="497430"/>
                  <a:pt x="35639" y="461836"/>
                </a:cubicBezTo>
                <a:cubicBezTo>
                  <a:pt x="35639" y="445727"/>
                  <a:pt x="41477" y="430998"/>
                  <a:pt x="51309" y="419645"/>
                </a:cubicBezTo>
                <a:cubicBezTo>
                  <a:pt x="62369" y="423174"/>
                  <a:pt x="74198" y="425015"/>
                  <a:pt x="86487" y="425015"/>
                </a:cubicBezTo>
                <a:cubicBezTo>
                  <a:pt x="95551" y="425015"/>
                  <a:pt x="102925" y="417651"/>
                  <a:pt x="102925" y="408599"/>
                </a:cubicBezTo>
                <a:cubicBezTo>
                  <a:pt x="102925" y="399547"/>
                  <a:pt x="95551" y="392182"/>
                  <a:pt x="86487" y="392182"/>
                </a:cubicBezTo>
                <a:cubicBezTo>
                  <a:pt x="38865" y="392182"/>
                  <a:pt x="0" y="353520"/>
                  <a:pt x="0" y="305805"/>
                </a:cubicBezTo>
                <a:cubicBezTo>
                  <a:pt x="0" y="271285"/>
                  <a:pt x="20585" y="241368"/>
                  <a:pt x="50080" y="227560"/>
                </a:cubicBezTo>
                <a:cubicBezTo>
                  <a:pt x="56378" y="233083"/>
                  <a:pt x="65749" y="244590"/>
                  <a:pt x="65288" y="264841"/>
                </a:cubicBezTo>
                <a:cubicBezTo>
                  <a:pt x="64981" y="273893"/>
                  <a:pt x="72201" y="281411"/>
                  <a:pt x="81111" y="281565"/>
                </a:cubicBezTo>
                <a:cubicBezTo>
                  <a:pt x="81264" y="281565"/>
                  <a:pt x="81572" y="281565"/>
                  <a:pt x="81725" y="281565"/>
                </a:cubicBezTo>
                <a:cubicBezTo>
                  <a:pt x="90482" y="281565"/>
                  <a:pt x="97702" y="274507"/>
                  <a:pt x="98009" y="265762"/>
                </a:cubicBezTo>
                <a:cubicBezTo>
                  <a:pt x="98623" y="245817"/>
                  <a:pt x="92940" y="230628"/>
                  <a:pt x="85719" y="219428"/>
                </a:cubicBezTo>
                <a:cubicBezTo>
                  <a:pt x="86027" y="219428"/>
                  <a:pt x="86334" y="219428"/>
                  <a:pt x="86487" y="219428"/>
                </a:cubicBezTo>
                <a:cubicBezTo>
                  <a:pt x="95551" y="219428"/>
                  <a:pt x="102925" y="212217"/>
                  <a:pt x="102925" y="203165"/>
                </a:cubicBezTo>
                <a:cubicBezTo>
                  <a:pt x="102925" y="194114"/>
                  <a:pt x="95551" y="186749"/>
                  <a:pt x="86487" y="186749"/>
                </a:cubicBezTo>
                <a:cubicBezTo>
                  <a:pt x="67439" y="186749"/>
                  <a:pt x="49465" y="191199"/>
                  <a:pt x="33489" y="199176"/>
                </a:cubicBezTo>
                <a:cubicBezTo>
                  <a:pt x="30416" y="190431"/>
                  <a:pt x="28880" y="181073"/>
                  <a:pt x="28880" y="171254"/>
                </a:cubicBezTo>
                <a:cubicBezTo>
                  <a:pt x="28880" y="126147"/>
                  <a:pt x="62523" y="89172"/>
                  <a:pt x="105997" y="83649"/>
                </a:cubicBezTo>
                <a:cubicBezTo>
                  <a:pt x="106458" y="98838"/>
                  <a:pt x="109991" y="114027"/>
                  <a:pt x="116751" y="128295"/>
                </a:cubicBezTo>
                <a:cubicBezTo>
                  <a:pt x="119516" y="134279"/>
                  <a:pt x="125507" y="137654"/>
                  <a:pt x="131652" y="137654"/>
                </a:cubicBezTo>
                <a:cubicBezTo>
                  <a:pt x="133956" y="137654"/>
                  <a:pt x="136260" y="137194"/>
                  <a:pt x="138564" y="136120"/>
                </a:cubicBezTo>
                <a:cubicBezTo>
                  <a:pt x="146706" y="132284"/>
                  <a:pt x="150240" y="122465"/>
                  <a:pt x="146245" y="114334"/>
                </a:cubicBezTo>
                <a:cubicBezTo>
                  <a:pt x="137182" y="95002"/>
                  <a:pt x="135953" y="73216"/>
                  <a:pt x="143173" y="53118"/>
                </a:cubicBezTo>
                <a:cubicBezTo>
                  <a:pt x="150393" y="33020"/>
                  <a:pt x="164833" y="16910"/>
                  <a:pt x="184189" y="7705"/>
                </a:cubicBezTo>
                <a:cubicBezTo>
                  <a:pt x="192984" y="3562"/>
                  <a:pt x="202115" y="1165"/>
                  <a:pt x="211217" y="369"/>
                </a:cubicBezTo>
                <a:close/>
                <a:moveTo>
                  <a:pt x="390185" y="335"/>
                </a:moveTo>
                <a:cubicBezTo>
                  <a:pt x="399423" y="1172"/>
                  <a:pt x="408603" y="3589"/>
                  <a:pt x="417284" y="7693"/>
                </a:cubicBezTo>
                <a:cubicBezTo>
                  <a:pt x="436643" y="16898"/>
                  <a:pt x="452469" y="33008"/>
                  <a:pt x="459844" y="53107"/>
                </a:cubicBezTo>
                <a:cubicBezTo>
                  <a:pt x="467065" y="73206"/>
                  <a:pt x="465989" y="94992"/>
                  <a:pt x="456771" y="114324"/>
                </a:cubicBezTo>
                <a:cubicBezTo>
                  <a:pt x="452930" y="122455"/>
                  <a:pt x="456463" y="132275"/>
                  <a:pt x="464607" y="136110"/>
                </a:cubicBezTo>
                <a:cubicBezTo>
                  <a:pt x="466911" y="137184"/>
                  <a:pt x="469216" y="137644"/>
                  <a:pt x="471674" y="137644"/>
                </a:cubicBezTo>
                <a:cubicBezTo>
                  <a:pt x="477820" y="137644"/>
                  <a:pt x="483658" y="134269"/>
                  <a:pt x="486424" y="128285"/>
                </a:cubicBezTo>
                <a:cubicBezTo>
                  <a:pt x="493184" y="114017"/>
                  <a:pt x="496718" y="98828"/>
                  <a:pt x="497179" y="83639"/>
                </a:cubicBezTo>
                <a:cubicBezTo>
                  <a:pt x="540814" y="89162"/>
                  <a:pt x="574462" y="126138"/>
                  <a:pt x="574462" y="171245"/>
                </a:cubicBezTo>
                <a:cubicBezTo>
                  <a:pt x="574462" y="181064"/>
                  <a:pt x="572772" y="190423"/>
                  <a:pt x="569853" y="199168"/>
                </a:cubicBezTo>
                <a:cubicBezTo>
                  <a:pt x="553874" y="191190"/>
                  <a:pt x="535744" y="186741"/>
                  <a:pt x="516692" y="186741"/>
                </a:cubicBezTo>
                <a:cubicBezTo>
                  <a:pt x="507627" y="186741"/>
                  <a:pt x="500406" y="194105"/>
                  <a:pt x="500406" y="203157"/>
                </a:cubicBezTo>
                <a:cubicBezTo>
                  <a:pt x="500406" y="212209"/>
                  <a:pt x="507627" y="219420"/>
                  <a:pt x="516692" y="219420"/>
                </a:cubicBezTo>
                <a:cubicBezTo>
                  <a:pt x="516999" y="219420"/>
                  <a:pt x="517306" y="219420"/>
                  <a:pt x="517460" y="219420"/>
                </a:cubicBezTo>
                <a:cubicBezTo>
                  <a:pt x="510392" y="230621"/>
                  <a:pt x="504708" y="245810"/>
                  <a:pt x="505169" y="265755"/>
                </a:cubicBezTo>
                <a:cubicBezTo>
                  <a:pt x="505476" y="274500"/>
                  <a:pt x="512851" y="281558"/>
                  <a:pt x="521608" y="281558"/>
                </a:cubicBezTo>
                <a:cubicBezTo>
                  <a:pt x="521762" y="281558"/>
                  <a:pt x="521916" y="281558"/>
                  <a:pt x="522069" y="281558"/>
                </a:cubicBezTo>
                <a:cubicBezTo>
                  <a:pt x="531134" y="281405"/>
                  <a:pt x="538202" y="273733"/>
                  <a:pt x="538048" y="264835"/>
                </a:cubicBezTo>
                <a:cubicBezTo>
                  <a:pt x="537434" y="244889"/>
                  <a:pt x="546960" y="233075"/>
                  <a:pt x="553259" y="227552"/>
                </a:cubicBezTo>
                <a:cubicBezTo>
                  <a:pt x="582759" y="241360"/>
                  <a:pt x="603193" y="271278"/>
                  <a:pt x="603193" y="305799"/>
                </a:cubicBezTo>
                <a:cubicBezTo>
                  <a:pt x="603193" y="353515"/>
                  <a:pt x="564475" y="392178"/>
                  <a:pt x="516692" y="392178"/>
                </a:cubicBezTo>
                <a:cubicBezTo>
                  <a:pt x="507627" y="392178"/>
                  <a:pt x="500406" y="399542"/>
                  <a:pt x="500406" y="408595"/>
                </a:cubicBezTo>
                <a:cubicBezTo>
                  <a:pt x="500406" y="417647"/>
                  <a:pt x="507627" y="425011"/>
                  <a:pt x="516692" y="425011"/>
                </a:cubicBezTo>
                <a:cubicBezTo>
                  <a:pt x="528983" y="425011"/>
                  <a:pt x="540814" y="423170"/>
                  <a:pt x="552030" y="419641"/>
                </a:cubicBezTo>
                <a:cubicBezTo>
                  <a:pt x="561709" y="430995"/>
                  <a:pt x="567702" y="445724"/>
                  <a:pt x="567702" y="461833"/>
                </a:cubicBezTo>
                <a:cubicBezTo>
                  <a:pt x="567702" y="497428"/>
                  <a:pt x="538663" y="526426"/>
                  <a:pt x="503018" y="526426"/>
                </a:cubicBezTo>
                <a:cubicBezTo>
                  <a:pt x="502249" y="526426"/>
                  <a:pt x="501481" y="526272"/>
                  <a:pt x="500867" y="526272"/>
                </a:cubicBezTo>
                <a:cubicBezTo>
                  <a:pt x="500252" y="518448"/>
                  <a:pt x="498869" y="510623"/>
                  <a:pt x="496564" y="502798"/>
                </a:cubicBezTo>
                <a:cubicBezTo>
                  <a:pt x="493799" y="494053"/>
                  <a:pt x="484734" y="489297"/>
                  <a:pt x="475976" y="491905"/>
                </a:cubicBezTo>
                <a:cubicBezTo>
                  <a:pt x="467372" y="494513"/>
                  <a:pt x="462456" y="503565"/>
                  <a:pt x="465068" y="512311"/>
                </a:cubicBezTo>
                <a:cubicBezTo>
                  <a:pt x="476744" y="550974"/>
                  <a:pt x="454620" y="591939"/>
                  <a:pt x="415902" y="603752"/>
                </a:cubicBezTo>
                <a:cubicBezTo>
                  <a:pt x="396850" y="609429"/>
                  <a:pt x="375032" y="607741"/>
                  <a:pt x="356595" y="598996"/>
                </a:cubicBezTo>
                <a:cubicBezTo>
                  <a:pt x="338004" y="590097"/>
                  <a:pt x="324023" y="575062"/>
                  <a:pt x="318491" y="556957"/>
                </a:cubicBezTo>
                <a:cubicBezTo>
                  <a:pt x="318491" y="556957"/>
                  <a:pt x="317262" y="556957"/>
                  <a:pt x="317262" y="556804"/>
                </a:cubicBezTo>
                <a:lnTo>
                  <a:pt x="317262" y="495741"/>
                </a:lnTo>
                <a:cubicBezTo>
                  <a:pt x="325559" y="499423"/>
                  <a:pt x="335085" y="502031"/>
                  <a:pt x="343996" y="503105"/>
                </a:cubicBezTo>
                <a:cubicBezTo>
                  <a:pt x="347530" y="503565"/>
                  <a:pt x="352293" y="503719"/>
                  <a:pt x="355827" y="503719"/>
                </a:cubicBezTo>
                <a:cubicBezTo>
                  <a:pt x="374571" y="503719"/>
                  <a:pt x="392548" y="497582"/>
                  <a:pt x="407451" y="485921"/>
                </a:cubicBezTo>
                <a:cubicBezTo>
                  <a:pt x="414672" y="480398"/>
                  <a:pt x="415748" y="470118"/>
                  <a:pt x="410217" y="462907"/>
                </a:cubicBezTo>
                <a:cubicBezTo>
                  <a:pt x="404686" y="455850"/>
                  <a:pt x="394084" y="454469"/>
                  <a:pt x="386863" y="459992"/>
                </a:cubicBezTo>
                <a:cubicBezTo>
                  <a:pt x="375954" y="468584"/>
                  <a:pt x="361819" y="472266"/>
                  <a:pt x="348145" y="470579"/>
                </a:cubicBezTo>
                <a:cubicBezTo>
                  <a:pt x="336775" y="469198"/>
                  <a:pt x="325559" y="464288"/>
                  <a:pt x="317262" y="456617"/>
                </a:cubicBezTo>
                <a:lnTo>
                  <a:pt x="317262" y="285547"/>
                </a:lnTo>
                <a:cubicBezTo>
                  <a:pt x="327556" y="288922"/>
                  <a:pt x="336160" y="294906"/>
                  <a:pt x="342460" y="303038"/>
                </a:cubicBezTo>
                <a:cubicBezTo>
                  <a:pt x="350757" y="314084"/>
                  <a:pt x="355520" y="327739"/>
                  <a:pt x="353676" y="341394"/>
                </a:cubicBezTo>
                <a:cubicBezTo>
                  <a:pt x="352447" y="350293"/>
                  <a:pt x="358746" y="358578"/>
                  <a:pt x="367657" y="359805"/>
                </a:cubicBezTo>
                <a:cubicBezTo>
                  <a:pt x="368426" y="359959"/>
                  <a:pt x="369194" y="359959"/>
                  <a:pt x="369962" y="359959"/>
                </a:cubicBezTo>
                <a:cubicBezTo>
                  <a:pt x="377952" y="359959"/>
                  <a:pt x="385019" y="354128"/>
                  <a:pt x="386095" y="345843"/>
                </a:cubicBezTo>
                <a:cubicBezTo>
                  <a:pt x="387631" y="334643"/>
                  <a:pt x="387017" y="323443"/>
                  <a:pt x="384097" y="312857"/>
                </a:cubicBezTo>
                <a:cubicBezTo>
                  <a:pt x="385941" y="312550"/>
                  <a:pt x="387938" y="312243"/>
                  <a:pt x="389936" y="311936"/>
                </a:cubicBezTo>
                <a:cubicBezTo>
                  <a:pt x="402995" y="310709"/>
                  <a:pt x="412675" y="314698"/>
                  <a:pt x="419743" y="324057"/>
                </a:cubicBezTo>
                <a:cubicBezTo>
                  <a:pt x="422969" y="328199"/>
                  <a:pt x="427732" y="330501"/>
                  <a:pt x="432802" y="330501"/>
                </a:cubicBezTo>
                <a:cubicBezTo>
                  <a:pt x="436183" y="330501"/>
                  <a:pt x="439563" y="329427"/>
                  <a:pt x="442482" y="327125"/>
                </a:cubicBezTo>
                <a:cubicBezTo>
                  <a:pt x="449703" y="321756"/>
                  <a:pt x="450779" y="311476"/>
                  <a:pt x="445401" y="304265"/>
                </a:cubicBezTo>
                <a:cubicBezTo>
                  <a:pt x="423584" y="275574"/>
                  <a:pt x="390089" y="276188"/>
                  <a:pt x="368118" y="282785"/>
                </a:cubicBezTo>
                <a:cubicBezTo>
                  <a:pt x="355673" y="266676"/>
                  <a:pt x="337851" y="255782"/>
                  <a:pt x="317416" y="251640"/>
                </a:cubicBezTo>
                <a:lnTo>
                  <a:pt x="317416" y="157743"/>
                </a:lnTo>
                <a:cubicBezTo>
                  <a:pt x="333702" y="156362"/>
                  <a:pt x="350296" y="150225"/>
                  <a:pt x="363202" y="140099"/>
                </a:cubicBezTo>
                <a:cubicBezTo>
                  <a:pt x="370269" y="134576"/>
                  <a:pt x="372420" y="124296"/>
                  <a:pt x="366889" y="117239"/>
                </a:cubicBezTo>
                <a:cubicBezTo>
                  <a:pt x="361358" y="110028"/>
                  <a:pt x="350449" y="108800"/>
                  <a:pt x="343382" y="114324"/>
                </a:cubicBezTo>
                <a:cubicBezTo>
                  <a:pt x="336160" y="120000"/>
                  <a:pt x="327556" y="123529"/>
                  <a:pt x="317416" y="124757"/>
                </a:cubicBezTo>
                <a:lnTo>
                  <a:pt x="317416" y="32548"/>
                </a:lnTo>
                <a:cubicBezTo>
                  <a:pt x="334240" y="9534"/>
                  <a:pt x="362472" y="-2174"/>
                  <a:pt x="390185" y="335"/>
                </a:cubicBezTo>
                <a:close/>
              </a:path>
            </a:pathLst>
          </a:custGeom>
          <a:solidFill>
            <a:srgbClr val="3A4B50"/>
          </a:solidFill>
          <a:ln>
            <a:noFill/>
          </a:ln>
        </p:spPr>
      </p:sp>
      <p:cxnSp>
        <p:nvCxnSpPr>
          <p:cNvPr id="2" name="直接连接符 1"/>
          <p:cNvCxnSpPr/>
          <p:nvPr>
            <p:custDataLst>
              <p:tags r:id="rId15"/>
            </p:custDataLst>
          </p:nvPr>
        </p:nvCxnSpPr>
        <p:spPr>
          <a:xfrm>
            <a:off x="1252220" y="3478530"/>
            <a:ext cx="1012253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advTm="5000">
        <p14:gallery dir="r"/>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ppt_w</p:attrName>
                                        </p:attrNameLst>
                                      </p:cBhvr>
                                      <p:tavLst>
                                        <p:tav tm="0">
                                          <p:val>
                                            <p:fltVal val="0"/>
                                          </p:val>
                                        </p:tav>
                                        <p:tav tm="100000">
                                          <p:val>
                                            <p:strVal val="#ppt_w"/>
                                          </p:val>
                                        </p:tav>
                                      </p:tavLst>
                                    </p:anim>
                                    <p:anim calcmode="lin" valueType="num">
                                      <p:cBhvr>
                                        <p:cTn id="13" dur="500" fill="hold"/>
                                        <p:tgtEl>
                                          <p:spTgt spid="58"/>
                                        </p:tgtEl>
                                        <p:attrNameLst>
                                          <p:attrName>ppt_h</p:attrName>
                                        </p:attrNameLst>
                                      </p:cBhvr>
                                      <p:tavLst>
                                        <p:tav tm="0">
                                          <p:val>
                                            <p:fltVal val="0"/>
                                          </p:val>
                                        </p:tav>
                                        <p:tav tm="100000">
                                          <p:val>
                                            <p:strVal val="#ppt_h"/>
                                          </p:val>
                                        </p:tav>
                                      </p:tavLst>
                                    </p:anim>
                                    <p:animEffect transition="in" filter="fade">
                                      <p:cBhvr>
                                        <p:cTn id="14" dur="500"/>
                                        <p:tgtEl>
                                          <p:spTgt spid="5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p:cTn id="22" dur="500" fill="hold"/>
                                        <p:tgtEl>
                                          <p:spTgt spid="60"/>
                                        </p:tgtEl>
                                        <p:attrNameLst>
                                          <p:attrName>ppt_w</p:attrName>
                                        </p:attrNameLst>
                                      </p:cBhvr>
                                      <p:tavLst>
                                        <p:tav tm="0">
                                          <p:val>
                                            <p:fltVal val="0"/>
                                          </p:val>
                                        </p:tav>
                                        <p:tav tm="100000">
                                          <p:val>
                                            <p:strVal val="#ppt_w"/>
                                          </p:val>
                                        </p:tav>
                                      </p:tavLst>
                                    </p:anim>
                                    <p:anim calcmode="lin" valueType="num">
                                      <p:cBhvr>
                                        <p:cTn id="23" dur="500" fill="hold"/>
                                        <p:tgtEl>
                                          <p:spTgt spid="60"/>
                                        </p:tgtEl>
                                        <p:attrNameLst>
                                          <p:attrName>ppt_h</p:attrName>
                                        </p:attrNameLst>
                                      </p:cBhvr>
                                      <p:tavLst>
                                        <p:tav tm="0">
                                          <p:val>
                                            <p:fltVal val="0"/>
                                          </p:val>
                                        </p:tav>
                                        <p:tav tm="100000">
                                          <p:val>
                                            <p:strVal val="#ppt_h"/>
                                          </p:val>
                                        </p:tav>
                                      </p:tavLst>
                                    </p:anim>
                                    <p:animEffect transition="in" filter="fade">
                                      <p:cBhvr>
                                        <p:cTn id="24" dur="500"/>
                                        <p:tgtEl>
                                          <p:spTgt spid="6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58" grpId="0" bldLvl="0" animBg="1"/>
      <p:bldP spid="59" grpId="0" bldLvl="0" animBg="1"/>
      <p:bldP spid="60" grpId="0" bldLvl="0" animBg="1"/>
      <p:bldP spid="30"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87686"/>
          <p:cNvPicPr>
            <a:picLocks noChangeAspect="1"/>
          </p:cNvPicPr>
          <p:nvPr/>
        </p:nvPicPr>
        <p:blipFill>
          <a:blip r:embed="rId1" cstate="print">
            <a:lum bright="6000" contrast="6000"/>
          </a:blip>
          <a:stretch>
            <a:fillRect/>
          </a:stretch>
        </p:blipFill>
        <p:spPr>
          <a:xfrm>
            <a:off x="635" y="0"/>
            <a:ext cx="12192000" cy="6856730"/>
          </a:xfrm>
          <a:prstGeom prst="rect">
            <a:avLst/>
          </a:prstGeom>
        </p:spPr>
      </p:pic>
      <p:pic>
        <p:nvPicPr>
          <p:cNvPr id="2" name="图片 1" descr="doctor-health-medical-stethoscope-preview"/>
          <p:cNvPicPr>
            <a:picLocks noChangeAspect="1"/>
          </p:cNvPicPr>
          <p:nvPr/>
        </p:nvPicPr>
        <p:blipFill>
          <a:blip r:embed="rId2" cstate="print"/>
          <a:srcRect/>
          <a:stretch>
            <a:fillRect/>
          </a:stretch>
        </p:blipFill>
        <p:spPr>
          <a:xfrm>
            <a:off x="635" y="1146810"/>
            <a:ext cx="5690235" cy="3191510"/>
          </a:xfrm>
          <a:prstGeom prst="rect">
            <a:avLst/>
          </a:prstGeom>
        </p:spPr>
      </p:pic>
      <p:sp>
        <p:nvSpPr>
          <p:cNvPr id="3" name="矩形 2"/>
          <p:cNvSpPr/>
          <p:nvPr/>
        </p:nvSpPr>
        <p:spPr>
          <a:xfrm>
            <a:off x="4307840" y="1146810"/>
            <a:ext cx="7884160" cy="3213100"/>
          </a:xfrm>
          <a:prstGeom prst="rect">
            <a:avLst/>
          </a:prstGeom>
          <a:solidFill>
            <a:srgbClr val="3A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1" name="文本框 10"/>
          <p:cNvSpPr txBox="1"/>
          <p:nvPr/>
        </p:nvSpPr>
        <p:spPr>
          <a:xfrm>
            <a:off x="5534660" y="2307908"/>
            <a:ext cx="5391150" cy="20300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hangingPunct="0">
              <a:lnSpc>
                <a:spcPct val="150000"/>
              </a:lnSpc>
              <a:buFont typeface="汉仪中黑简" panose="02010609000101010101" pitchFamily="49" charset="-122"/>
              <a:buNone/>
            </a:pPr>
            <a:r>
              <a:rPr lang="zh-CN" altLang="en-US" sz="1400" dirty="0">
                <a:solidFill>
                  <a:schemeClr val="bg1"/>
                </a:solidFill>
                <a:latin typeface="汉仪中黑简" panose="02010609000101010101" pitchFamily="49" charset="-122"/>
                <a:ea typeface="汉仪中黑简" panose="02010609000101010101" pitchFamily="49" charset="-122"/>
                <a:cs typeface="+mn-ea"/>
                <a:sym typeface="+mn-lt"/>
              </a:rPr>
              <a:t>效果会更好。图标以及图片均可根据您的个人需要来进行一键替换。添加内容图表均可进行替换和编辑</a:t>
            </a:r>
            <a:endParaRPr lang="en-US" altLang="zh-CN" sz="1400" dirty="0">
              <a:solidFill>
                <a:schemeClr val="bg1"/>
              </a:solidFill>
              <a:latin typeface="汉仪中黑简" panose="02010609000101010101" pitchFamily="49" charset="-122"/>
              <a:ea typeface="汉仪中黑简" panose="02010609000101010101" pitchFamily="49" charset="-122"/>
              <a:cs typeface="+mn-ea"/>
              <a:sym typeface="+mn-lt"/>
            </a:endParaRPr>
          </a:p>
          <a:p>
            <a:pPr indent="0" algn="just" hangingPunct="0">
              <a:lnSpc>
                <a:spcPct val="150000"/>
              </a:lnSpc>
              <a:buFont typeface="汉仪中黑简" panose="02010609000101010101" pitchFamily="49" charset="-122"/>
              <a:buNone/>
            </a:pPr>
            <a:r>
              <a:rPr lang="zh-CN" altLang="en-US" sz="1400" dirty="0">
                <a:solidFill>
                  <a:schemeClr val="bg1"/>
                </a:solidFill>
                <a:latin typeface="汉仪中黑简" panose="02010609000101010101" pitchFamily="49" charset="-122"/>
                <a:ea typeface="汉仪中黑简" panose="02010609000101010101" pitchFamily="49" charset="-122"/>
                <a:cs typeface="+mn-ea"/>
                <a:sym typeface="+mn-lt"/>
              </a:rPr>
              <a:t>根据需要进行设置；祝你使用开心。</a:t>
            </a:r>
            <a:endParaRPr lang="zh-CN" altLang="en-US" sz="1400" dirty="0">
              <a:solidFill>
                <a:schemeClr val="bg1"/>
              </a:solidFill>
              <a:latin typeface="汉仪中黑简" panose="02010609000101010101" pitchFamily="49" charset="-122"/>
              <a:ea typeface="汉仪中黑简" panose="02010609000101010101" pitchFamily="49" charset="-122"/>
              <a:cs typeface="+mn-ea"/>
              <a:sym typeface="+mn-lt"/>
            </a:endParaRPr>
          </a:p>
          <a:p>
            <a:pPr indent="0" algn="just" hangingPunct="0">
              <a:lnSpc>
                <a:spcPct val="150000"/>
              </a:lnSpc>
              <a:buFont typeface="汉仪中黑简" panose="02010609000101010101" pitchFamily="49" charset="-122"/>
              <a:buNone/>
            </a:pPr>
            <a:r>
              <a:rPr lang="zh-CN" altLang="en-US" sz="1400" dirty="0">
                <a:solidFill>
                  <a:schemeClr val="bg1"/>
                </a:solidFill>
                <a:latin typeface="汉仪中黑简" panose="02010609000101010101" pitchFamily="49" charset="-122"/>
                <a:ea typeface="汉仪中黑简" panose="02010609000101010101" pitchFamily="49" charset="-122"/>
                <a:cs typeface="+mn-ea"/>
                <a:sym typeface="+mn-lt"/>
              </a:rPr>
              <a:t>效果会更好。图标以及图片均可根据您的个人需要来进行一键替换</a:t>
            </a:r>
            <a:endParaRPr lang="zh-CN" altLang="en-US" sz="1400" dirty="0">
              <a:solidFill>
                <a:schemeClr val="bg1"/>
              </a:solidFill>
              <a:latin typeface="汉仪中黑简" panose="02010609000101010101" pitchFamily="49" charset="-122"/>
              <a:ea typeface="汉仪中黑简" panose="02010609000101010101" pitchFamily="49" charset="-122"/>
              <a:cs typeface="+mn-ea"/>
              <a:sym typeface="+mn-lt"/>
            </a:endParaRPr>
          </a:p>
          <a:p>
            <a:pPr indent="0" algn="just" hangingPunct="0">
              <a:lnSpc>
                <a:spcPct val="150000"/>
              </a:lnSpc>
              <a:buFont typeface="汉仪中黑简" panose="02010609000101010101" pitchFamily="49" charset="-122"/>
              <a:buNone/>
            </a:pPr>
            <a:r>
              <a:rPr lang="zh-CN" altLang="en-US" sz="1400" dirty="0">
                <a:solidFill>
                  <a:schemeClr val="bg1"/>
                </a:solidFill>
                <a:latin typeface="汉仪中黑简" panose="02010609000101010101" pitchFamily="49" charset="-122"/>
                <a:ea typeface="汉仪中黑简" panose="02010609000101010101" pitchFamily="49" charset="-122"/>
                <a:cs typeface="+mn-ea"/>
                <a:sym typeface="+mn-lt"/>
              </a:rPr>
              <a:t>效果会更好。图标以及图片均可根据您的个人需要来进行一键替换</a:t>
            </a:r>
            <a:endParaRPr lang="zh-CN" altLang="en-US" sz="1400" dirty="0">
              <a:solidFill>
                <a:schemeClr val="bg1"/>
              </a:solidFill>
              <a:latin typeface="汉仪中黑简" panose="02010609000101010101" pitchFamily="49" charset="-122"/>
              <a:ea typeface="汉仪中黑简" panose="02010609000101010101" pitchFamily="49" charset="-122"/>
              <a:cs typeface="+mn-ea"/>
              <a:sym typeface="+mn-lt"/>
            </a:endParaRPr>
          </a:p>
          <a:p>
            <a:pPr indent="0" algn="just" hangingPunct="0">
              <a:lnSpc>
                <a:spcPct val="150000"/>
              </a:lnSpc>
              <a:buFont typeface="汉仪中黑简" panose="02010609000101010101" pitchFamily="49" charset="-122"/>
              <a:buNone/>
            </a:pPr>
            <a:endParaRPr lang="zh-CN" altLang="en-US" sz="1400" dirty="0">
              <a:solidFill>
                <a:schemeClr val="bg1"/>
              </a:solidFill>
              <a:latin typeface="汉仪中黑简" panose="02010609000101010101" pitchFamily="49" charset="-122"/>
              <a:ea typeface="汉仪中黑简" panose="02010609000101010101" pitchFamily="49" charset="-122"/>
              <a:cs typeface="+mn-ea"/>
              <a:sym typeface="+mn-lt"/>
            </a:endParaRPr>
          </a:p>
        </p:txBody>
      </p:sp>
      <p:sp>
        <p:nvSpPr>
          <p:cNvPr id="12" name="文本框 11"/>
          <p:cNvSpPr txBox="1"/>
          <p:nvPr/>
        </p:nvSpPr>
        <p:spPr>
          <a:xfrm>
            <a:off x="5534660" y="1589723"/>
            <a:ext cx="5391150" cy="7067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rPr>
              <a:t>下一步工作计划</a:t>
            </a:r>
            <a:endParaRPr lang="zh-CN" altLang="en-US" sz="4000" dirty="0">
              <a:solidFill>
                <a:schemeClr val="bg1"/>
              </a:solidFill>
              <a:latin typeface="汉仪大宋简" panose="02010600000101010101" charset="-122"/>
              <a:ea typeface="汉仪大宋简" panose="02010600000101010101" charset="-122"/>
              <a:cs typeface="汉仪中黑简" panose="02010609000101010101" pitchFamily="49" charset="-122"/>
              <a:sym typeface="+mn-ea"/>
            </a:endParaRPr>
          </a:p>
        </p:txBody>
      </p:sp>
      <p:sp>
        <p:nvSpPr>
          <p:cNvPr id="5" name="矩形 4"/>
          <p:cNvSpPr/>
          <p:nvPr/>
        </p:nvSpPr>
        <p:spPr>
          <a:xfrm>
            <a:off x="-15875" y="4638675"/>
            <a:ext cx="3717290" cy="744855"/>
          </a:xfrm>
          <a:prstGeom prst="rect">
            <a:avLst/>
          </a:prstGeom>
          <a:solidFill>
            <a:srgbClr val="3A4B50"/>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6" name="矩形 5"/>
          <p:cNvSpPr/>
          <p:nvPr/>
        </p:nvSpPr>
        <p:spPr>
          <a:xfrm>
            <a:off x="3700940" y="4638495"/>
            <a:ext cx="2520156" cy="744583"/>
          </a:xfrm>
          <a:prstGeom prst="rect">
            <a:avLst/>
          </a:prstGeom>
          <a:solidFill>
            <a:schemeClr val="bg1"/>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7" name="矩形 6"/>
          <p:cNvSpPr/>
          <p:nvPr/>
        </p:nvSpPr>
        <p:spPr>
          <a:xfrm>
            <a:off x="6221097" y="4638495"/>
            <a:ext cx="2520156" cy="744583"/>
          </a:xfrm>
          <a:prstGeom prst="rect">
            <a:avLst/>
          </a:prstGeom>
          <a:solidFill>
            <a:srgbClr val="3A4B50"/>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8" name="矩形 7"/>
          <p:cNvSpPr/>
          <p:nvPr/>
        </p:nvSpPr>
        <p:spPr>
          <a:xfrm>
            <a:off x="8741410" y="4638675"/>
            <a:ext cx="3438525" cy="744855"/>
          </a:xfrm>
          <a:prstGeom prst="rect">
            <a:avLst/>
          </a:prstGeom>
          <a:solidFill>
            <a:srgbClr val="FFFFFF"/>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9" name="TextBox 19"/>
          <p:cNvSpPr txBox="1"/>
          <p:nvPr/>
        </p:nvSpPr>
        <p:spPr>
          <a:xfrm>
            <a:off x="554039" y="4810730"/>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标题文字添加</a:t>
            </a:r>
            <a:endParaRPr lang="zh-CN" altLang="en-US" sz="200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0" name="TextBox 19"/>
          <p:cNvSpPr txBox="1"/>
          <p:nvPr/>
        </p:nvSpPr>
        <p:spPr>
          <a:xfrm>
            <a:off x="6221095" y="4810730"/>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rPr>
              <a:t>标题文字添加</a:t>
            </a:r>
            <a:endParaRPr lang="zh-CN" altLang="en-US" sz="2000" dirty="0">
              <a:solidFill>
                <a:schemeClr val="bg1"/>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3" name="TextBox 19"/>
          <p:cNvSpPr txBox="1"/>
          <p:nvPr/>
        </p:nvSpPr>
        <p:spPr>
          <a:xfrm>
            <a:off x="8741254" y="4810730"/>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rPr>
              <a:t>标题文字添加</a:t>
            </a:r>
            <a:endParaRPr lang="zh-CN" altLang="en-US"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4" name="TextBox 19"/>
          <p:cNvSpPr txBox="1"/>
          <p:nvPr/>
        </p:nvSpPr>
        <p:spPr>
          <a:xfrm>
            <a:off x="3700936" y="4810730"/>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rPr>
              <a:t>标题文字添加</a:t>
            </a:r>
            <a:endParaRPr lang="zh-CN" altLang="en-US" sz="2000" dirty="0">
              <a:solidFill>
                <a:srgbClr val="2C333E"/>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P spid="10"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6"/>
          <p:cNvSpPr/>
          <p:nvPr>
            <p:custDataLst>
              <p:tags r:id="rId1"/>
            </p:custDataLst>
          </p:nvPr>
        </p:nvSpPr>
        <p:spPr>
          <a:xfrm flipH="1" flipV="1">
            <a:off x="6257670" y="3341627"/>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3A4B50"/>
          </a:solidFill>
          <a:ln w="25400" cap="flat" cmpd="sng" algn="ctr">
            <a:noFill/>
            <a:prstDash val="solid"/>
          </a:ln>
          <a:effectLst/>
        </p:spPr>
        <p:txBody>
          <a:bodyPr rtlCol="0" anchor="ctr"/>
          <a:lstStyle/>
          <a:p>
            <a:pPr algn="ctr">
              <a:defRPr/>
            </a:pPr>
            <a:endParaRPr lang="zh-CN" altLang="en-US" sz="1600" kern="0"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 name="椭圆 61"/>
          <p:cNvSpPr/>
          <p:nvPr>
            <p:custDataLst>
              <p:tags r:id="rId2"/>
            </p:custDataLst>
          </p:nvPr>
        </p:nvSpPr>
        <p:spPr>
          <a:xfrm flipH="1" flipV="1">
            <a:off x="4478590" y="3590251"/>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3A4B50"/>
          </a:solidFill>
          <a:ln w="25400" cap="flat" cmpd="sng" algn="ctr">
            <a:noFill/>
            <a:prstDash val="solid"/>
          </a:ln>
          <a:effectLst/>
        </p:spPr>
        <p:txBody>
          <a:bodyPr rtlCol="0" anchor="ctr"/>
          <a:lstStyle/>
          <a:p>
            <a:pPr algn="ctr">
              <a:defRPr/>
            </a:pPr>
            <a:endParaRPr lang="zh-CN" altLang="en-US" sz="1600" kern="0"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4" name="椭圆 6"/>
          <p:cNvSpPr/>
          <p:nvPr>
            <p:custDataLst>
              <p:tags r:id="rId3"/>
            </p:custDataLst>
          </p:nvPr>
        </p:nvSpPr>
        <p:spPr>
          <a:xfrm>
            <a:off x="4478590" y="1822900"/>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3A4B50"/>
          </a:solidFill>
          <a:ln w="25400" cap="flat" cmpd="sng" algn="ctr">
            <a:noFill/>
            <a:prstDash val="solid"/>
          </a:ln>
          <a:effectLst/>
        </p:spPr>
        <p:txBody>
          <a:bodyPr rtlCol="0" anchor="ctr"/>
          <a:lstStyle/>
          <a:p>
            <a:pPr algn="ctr">
              <a:defRPr/>
            </a:pPr>
            <a:endParaRPr lang="zh-CN" altLang="en-US" sz="1600" kern="0"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5" name="椭圆 61"/>
          <p:cNvSpPr/>
          <p:nvPr>
            <p:custDataLst>
              <p:tags r:id="rId4"/>
            </p:custDataLst>
          </p:nvPr>
        </p:nvSpPr>
        <p:spPr>
          <a:xfrm>
            <a:off x="5996748" y="1810838"/>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3A4B50"/>
          </a:solidFill>
          <a:ln w="25400" cap="flat" cmpd="sng" algn="ctr">
            <a:noFill/>
            <a:prstDash val="solid"/>
          </a:ln>
          <a:effectLst/>
        </p:spPr>
        <p:txBody>
          <a:bodyPr rtlCol="0" anchor="ctr"/>
          <a:lstStyle/>
          <a:p>
            <a:pPr algn="ctr">
              <a:defRPr/>
            </a:pPr>
            <a:endParaRPr lang="zh-CN" altLang="en-US" sz="1600" kern="0"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grpSp>
        <p:nvGrpSpPr>
          <p:cNvPr id="10" name="组合 9"/>
          <p:cNvGrpSpPr/>
          <p:nvPr/>
        </p:nvGrpSpPr>
        <p:grpSpPr>
          <a:xfrm>
            <a:off x="8310842" y="4050071"/>
            <a:ext cx="3084393" cy="1210370"/>
            <a:chOff x="7942998" y="4290827"/>
            <a:chExt cx="3084393" cy="1210370"/>
          </a:xfrm>
        </p:grpSpPr>
        <p:sp>
          <p:nvSpPr>
            <p:cNvPr id="11" name="TextBox 76"/>
            <p:cNvSpPr txBox="1"/>
            <p:nvPr>
              <p:custDataLst>
                <p:tags r:id="rId5"/>
              </p:custDataLst>
            </p:nvPr>
          </p:nvSpPr>
          <p:spPr>
            <a:xfrm>
              <a:off x="7942998" y="4290827"/>
              <a:ext cx="1733670" cy="368300"/>
            </a:xfrm>
            <a:prstGeom prst="rect">
              <a:avLst/>
            </a:prstGeom>
            <a:noFill/>
            <a:effectLst/>
          </p:spPr>
          <p:txBody>
            <a:bodyPr wrap="square" rtlCol="0">
              <a:spAutoFit/>
            </a:bodyPr>
            <a:lstStyle/>
            <a:p>
              <a:r>
                <a:rPr lang="zh-CN" altLang="en-US" b="1"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rPr>
                <a:t>添加标题</a:t>
              </a:r>
              <a:endParaRPr lang="zh-CN" altLang="en-US" b="1"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2" name="文本框 11"/>
            <p:cNvSpPr txBox="1"/>
            <p:nvPr>
              <p:custDataLst>
                <p:tags r:id="rId6"/>
              </p:custDataLst>
            </p:nvPr>
          </p:nvSpPr>
          <p:spPr>
            <a:xfrm>
              <a:off x="7942998" y="4690937"/>
              <a:ext cx="3084393" cy="810260"/>
            </a:xfrm>
            <a:prstGeom prst="rect">
              <a:avLst/>
            </a:prstGeom>
            <a:noFill/>
            <a:effectLst/>
          </p:spPr>
          <p:txBody>
            <a:bodyPr wrap="square" rtlCol="0">
              <a:spAutoFit/>
            </a:bodyPr>
            <a:lstStyle/>
            <a:p>
              <a:pPr>
                <a:lnSpc>
                  <a:spcPct val="130000"/>
                </a:lnSpc>
              </a:pPr>
              <a:r>
                <a:rPr lang="zh-CN" altLang="en-US" sz="1200" dirty="0">
                  <a:solidFill>
                    <a:schemeClr val="dk1">
                      <a:lumMod val="50000"/>
                      <a:lumOff val="50000"/>
                    </a:schemeClr>
                  </a:solidFill>
                  <a:latin typeface="汉仪中黑简" panose="02010609000101010101" pitchFamily="49" charset="-122"/>
                  <a:ea typeface="汉仪中黑简" panose="02010609000101010101" pitchFamily="49" charset="-122"/>
                  <a:cs typeface="汉仪中黑简" panose="02010609000101010101" pitchFamily="49" charset="-122"/>
                </a:rPr>
                <a:t>请在此添加文字说明请在此添加文字说明请说明请在此添加文字说明请在此添加文字在此添加文字说明</a:t>
              </a:r>
              <a:endParaRPr lang="zh-CN" altLang="en-US" sz="1200" dirty="0">
                <a:solidFill>
                  <a:schemeClr val="dk1">
                    <a:lumMod val="50000"/>
                    <a:lumOff val="50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grpSp>
      <p:grpSp>
        <p:nvGrpSpPr>
          <p:cNvPr id="13" name="组合 12"/>
          <p:cNvGrpSpPr/>
          <p:nvPr/>
        </p:nvGrpSpPr>
        <p:grpSpPr>
          <a:xfrm>
            <a:off x="8310842" y="1597771"/>
            <a:ext cx="3084393" cy="1210370"/>
            <a:chOff x="7942998" y="1838527"/>
            <a:chExt cx="3084393" cy="1210370"/>
          </a:xfrm>
        </p:grpSpPr>
        <p:sp>
          <p:nvSpPr>
            <p:cNvPr id="14" name="TextBox 76"/>
            <p:cNvSpPr txBox="1"/>
            <p:nvPr>
              <p:custDataLst>
                <p:tags r:id="rId7"/>
              </p:custDataLst>
            </p:nvPr>
          </p:nvSpPr>
          <p:spPr>
            <a:xfrm>
              <a:off x="7942998" y="1838527"/>
              <a:ext cx="1733670" cy="368300"/>
            </a:xfrm>
            <a:prstGeom prst="rect">
              <a:avLst/>
            </a:prstGeom>
            <a:noFill/>
            <a:effectLst/>
          </p:spPr>
          <p:txBody>
            <a:bodyPr wrap="square" rtlCol="0">
              <a:spAutoFit/>
            </a:bodyPr>
            <a:lstStyle/>
            <a:p>
              <a:r>
                <a:rPr lang="zh-CN" altLang="en-US" b="1"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rPr>
                <a:t>添加标题</a:t>
              </a:r>
              <a:endParaRPr lang="zh-CN" altLang="en-US" b="1"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5" name="文本框 14"/>
            <p:cNvSpPr txBox="1"/>
            <p:nvPr>
              <p:custDataLst>
                <p:tags r:id="rId8"/>
              </p:custDataLst>
            </p:nvPr>
          </p:nvSpPr>
          <p:spPr>
            <a:xfrm>
              <a:off x="7942998" y="2238637"/>
              <a:ext cx="3084393" cy="810260"/>
            </a:xfrm>
            <a:prstGeom prst="rect">
              <a:avLst/>
            </a:prstGeom>
            <a:noFill/>
            <a:effectLst/>
          </p:spPr>
          <p:txBody>
            <a:bodyPr wrap="square" rtlCol="0">
              <a:spAutoFit/>
            </a:bodyPr>
            <a:lstStyle/>
            <a:p>
              <a:pPr>
                <a:lnSpc>
                  <a:spcPct val="130000"/>
                </a:lnSpc>
              </a:pPr>
              <a:r>
                <a:rPr lang="zh-CN" altLang="en-US" sz="1200" dirty="0">
                  <a:solidFill>
                    <a:schemeClr val="dk1">
                      <a:lumMod val="50000"/>
                      <a:lumOff val="50000"/>
                    </a:schemeClr>
                  </a:solidFill>
                  <a:latin typeface="汉仪中黑简" panose="02010609000101010101" pitchFamily="49" charset="-122"/>
                  <a:ea typeface="汉仪中黑简" panose="02010609000101010101" pitchFamily="49" charset="-122"/>
                  <a:cs typeface="汉仪中黑简" panose="02010609000101010101" pitchFamily="49" charset="-122"/>
                </a:rPr>
                <a:t>请在此添加文字说明请在此添加文字说明请说明请在此添加文字说明请在此添加文字在此添加文字说明</a:t>
              </a:r>
              <a:endParaRPr lang="zh-CN" altLang="en-US" sz="1200" dirty="0">
                <a:solidFill>
                  <a:schemeClr val="dk1">
                    <a:lumMod val="50000"/>
                    <a:lumOff val="50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grpSp>
      <p:grpSp>
        <p:nvGrpSpPr>
          <p:cNvPr id="16" name="组合 15"/>
          <p:cNvGrpSpPr/>
          <p:nvPr/>
        </p:nvGrpSpPr>
        <p:grpSpPr>
          <a:xfrm>
            <a:off x="950634" y="4050071"/>
            <a:ext cx="3084393" cy="1210370"/>
            <a:chOff x="1090788" y="4290827"/>
            <a:chExt cx="3084393" cy="1210370"/>
          </a:xfrm>
        </p:grpSpPr>
        <p:sp>
          <p:nvSpPr>
            <p:cNvPr id="17" name="TextBox 76"/>
            <p:cNvSpPr txBox="1"/>
            <p:nvPr>
              <p:custDataLst>
                <p:tags r:id="rId9"/>
              </p:custDataLst>
            </p:nvPr>
          </p:nvSpPr>
          <p:spPr>
            <a:xfrm>
              <a:off x="2441511" y="4290827"/>
              <a:ext cx="1733670" cy="368300"/>
            </a:xfrm>
            <a:prstGeom prst="rect">
              <a:avLst/>
            </a:prstGeom>
            <a:noFill/>
            <a:effectLst/>
          </p:spPr>
          <p:txBody>
            <a:bodyPr wrap="square" rtlCol="0">
              <a:spAutoFit/>
            </a:bodyPr>
            <a:lstStyle/>
            <a:p>
              <a:pPr algn="r"/>
              <a:r>
                <a:rPr lang="zh-CN" altLang="en-US" b="1"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rPr>
                <a:t>添加标题</a:t>
              </a:r>
              <a:endParaRPr lang="zh-CN" altLang="en-US" b="1"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18" name="文本框 17"/>
            <p:cNvSpPr txBox="1"/>
            <p:nvPr>
              <p:custDataLst>
                <p:tags r:id="rId10"/>
              </p:custDataLst>
            </p:nvPr>
          </p:nvSpPr>
          <p:spPr>
            <a:xfrm>
              <a:off x="1090788" y="4690937"/>
              <a:ext cx="3084393" cy="810260"/>
            </a:xfrm>
            <a:prstGeom prst="rect">
              <a:avLst/>
            </a:prstGeom>
            <a:noFill/>
            <a:effectLst/>
          </p:spPr>
          <p:txBody>
            <a:bodyPr wrap="square" rtlCol="0">
              <a:spAutoFit/>
            </a:bodyPr>
            <a:lstStyle/>
            <a:p>
              <a:pPr algn="r">
                <a:lnSpc>
                  <a:spcPct val="130000"/>
                </a:lnSpc>
              </a:pPr>
              <a:r>
                <a:rPr lang="zh-CN" altLang="en-US" sz="1200" dirty="0">
                  <a:solidFill>
                    <a:schemeClr val="dk1">
                      <a:lumMod val="50000"/>
                      <a:lumOff val="50000"/>
                    </a:schemeClr>
                  </a:solidFill>
                  <a:latin typeface="汉仪中黑简" panose="02010609000101010101" pitchFamily="49" charset="-122"/>
                  <a:ea typeface="汉仪中黑简" panose="02010609000101010101" pitchFamily="49" charset="-122"/>
                  <a:cs typeface="汉仪中黑简" panose="02010609000101010101" pitchFamily="49" charset="-122"/>
                </a:rPr>
                <a:t>请在此添加文字说明请在此添加文字说明请说明请在此添加文字说明请在此添加文字在此添加文字说明</a:t>
              </a:r>
              <a:endParaRPr lang="zh-CN" altLang="en-US" sz="1200" dirty="0">
                <a:solidFill>
                  <a:schemeClr val="dk1">
                    <a:lumMod val="50000"/>
                    <a:lumOff val="50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grpSp>
      <p:grpSp>
        <p:nvGrpSpPr>
          <p:cNvPr id="19" name="组合 18"/>
          <p:cNvGrpSpPr/>
          <p:nvPr/>
        </p:nvGrpSpPr>
        <p:grpSpPr>
          <a:xfrm>
            <a:off x="950634" y="1597771"/>
            <a:ext cx="3084393" cy="1210370"/>
            <a:chOff x="1090788" y="1838527"/>
            <a:chExt cx="3084393" cy="1210370"/>
          </a:xfrm>
        </p:grpSpPr>
        <p:sp>
          <p:nvSpPr>
            <p:cNvPr id="20" name="TextBox 76"/>
            <p:cNvSpPr txBox="1"/>
            <p:nvPr>
              <p:custDataLst>
                <p:tags r:id="rId11"/>
              </p:custDataLst>
            </p:nvPr>
          </p:nvSpPr>
          <p:spPr>
            <a:xfrm>
              <a:off x="2441511" y="1838527"/>
              <a:ext cx="1733670" cy="368300"/>
            </a:xfrm>
            <a:prstGeom prst="rect">
              <a:avLst/>
            </a:prstGeom>
            <a:noFill/>
            <a:effectLst/>
          </p:spPr>
          <p:txBody>
            <a:bodyPr wrap="square" rtlCol="0">
              <a:spAutoFit/>
            </a:bodyPr>
            <a:lstStyle/>
            <a:p>
              <a:pPr algn="r"/>
              <a:r>
                <a:rPr lang="zh-CN" altLang="en-US" b="1"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rPr>
                <a:t>添加标题</a:t>
              </a:r>
              <a:endParaRPr lang="zh-CN" altLang="en-US" b="1" dirty="0">
                <a:solidFill>
                  <a:schemeClr val="dk1">
                    <a:lumMod val="75000"/>
                    <a:lumOff val="25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21" name="文本框 20"/>
            <p:cNvSpPr txBox="1"/>
            <p:nvPr>
              <p:custDataLst>
                <p:tags r:id="rId12"/>
              </p:custDataLst>
            </p:nvPr>
          </p:nvSpPr>
          <p:spPr>
            <a:xfrm>
              <a:off x="1090788" y="2238637"/>
              <a:ext cx="3084393" cy="810260"/>
            </a:xfrm>
            <a:prstGeom prst="rect">
              <a:avLst/>
            </a:prstGeom>
            <a:noFill/>
            <a:effectLst/>
          </p:spPr>
          <p:txBody>
            <a:bodyPr wrap="square" rtlCol="0">
              <a:spAutoFit/>
            </a:bodyPr>
            <a:lstStyle/>
            <a:p>
              <a:pPr algn="r">
                <a:lnSpc>
                  <a:spcPct val="130000"/>
                </a:lnSpc>
              </a:pPr>
              <a:r>
                <a:rPr lang="zh-CN" altLang="en-US" sz="1200" dirty="0">
                  <a:solidFill>
                    <a:schemeClr val="dk1">
                      <a:lumMod val="50000"/>
                      <a:lumOff val="50000"/>
                    </a:schemeClr>
                  </a:solidFill>
                  <a:latin typeface="汉仪中黑简" panose="02010609000101010101" pitchFamily="49" charset="-122"/>
                  <a:ea typeface="汉仪中黑简" panose="02010609000101010101" pitchFamily="49" charset="-122"/>
                  <a:cs typeface="汉仪中黑简" panose="02010609000101010101" pitchFamily="49" charset="-122"/>
                </a:rPr>
                <a:t>请在此添加文字说明请在此添加文字说明请说明请在此添加文字说明请在此添加文字在此添加文字说明</a:t>
              </a:r>
              <a:endParaRPr lang="zh-CN" altLang="en-US" sz="1200" dirty="0">
                <a:solidFill>
                  <a:schemeClr val="dk1">
                    <a:lumMod val="50000"/>
                    <a:lumOff val="50000"/>
                  </a:schemeClr>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grpSp>
      <p:sp>
        <p:nvSpPr>
          <p:cNvPr id="35" name="任意多边形"/>
          <p:cNvSpPr>
            <a:spLocks noChangeAspect="1"/>
          </p:cNvSpPr>
          <p:nvPr/>
        </p:nvSpPr>
        <p:spPr bwMode="auto">
          <a:xfrm>
            <a:off x="5130205" y="2465733"/>
            <a:ext cx="441179" cy="576076"/>
          </a:xfrm>
          <a:custGeom>
            <a:avLst/>
            <a:gdLst>
              <a:gd name="connsiteX0" fmla="*/ 104790 w 436941"/>
              <a:gd name="connsiteY0" fmla="*/ 376325 h 603828"/>
              <a:gd name="connsiteX1" fmla="*/ 332152 w 436941"/>
              <a:gd name="connsiteY1" fmla="*/ 376325 h 603828"/>
              <a:gd name="connsiteX2" fmla="*/ 218532 w 436941"/>
              <a:gd name="connsiteY2" fmla="*/ 489794 h 603828"/>
              <a:gd name="connsiteX3" fmla="*/ 104790 w 436941"/>
              <a:gd name="connsiteY3" fmla="*/ 376325 h 603828"/>
              <a:gd name="connsiteX4" fmla="*/ 189191 w 436941"/>
              <a:gd name="connsiteY4" fmla="*/ 64795 h 603828"/>
              <a:gd name="connsiteX5" fmla="*/ 189191 w 436941"/>
              <a:gd name="connsiteY5" fmla="*/ 210434 h 603828"/>
              <a:gd name="connsiteX6" fmla="*/ 167521 w 436941"/>
              <a:gd name="connsiteY6" fmla="*/ 241069 h 603828"/>
              <a:gd name="connsiteX7" fmla="*/ 64890 w 436941"/>
              <a:gd name="connsiteY7" fmla="*/ 385735 h 603828"/>
              <a:gd name="connsiteX8" fmla="*/ 218532 w 436941"/>
              <a:gd name="connsiteY8" fmla="*/ 539033 h 603828"/>
              <a:gd name="connsiteX9" fmla="*/ 372051 w 436941"/>
              <a:gd name="connsiteY9" fmla="*/ 385735 h 603828"/>
              <a:gd name="connsiteX10" fmla="*/ 269421 w 436941"/>
              <a:gd name="connsiteY10" fmla="*/ 241069 h 603828"/>
              <a:gd name="connsiteX11" fmla="*/ 247750 w 436941"/>
              <a:gd name="connsiteY11" fmla="*/ 210434 h 603828"/>
              <a:gd name="connsiteX12" fmla="*/ 247750 w 436941"/>
              <a:gd name="connsiteY12" fmla="*/ 64795 h 603828"/>
              <a:gd name="connsiteX13" fmla="*/ 124301 w 436941"/>
              <a:gd name="connsiteY13" fmla="*/ 0 h 603828"/>
              <a:gd name="connsiteX14" fmla="*/ 312640 w 436941"/>
              <a:gd name="connsiteY14" fmla="*/ 0 h 603828"/>
              <a:gd name="connsiteX15" fmla="*/ 345146 w 436941"/>
              <a:gd name="connsiteY15" fmla="*/ 32458 h 603828"/>
              <a:gd name="connsiteX16" fmla="*/ 312762 w 436941"/>
              <a:gd name="connsiteY16" fmla="*/ 64795 h 603828"/>
              <a:gd name="connsiteX17" fmla="*/ 312762 w 436941"/>
              <a:gd name="connsiteY17" fmla="*/ 188795 h 603828"/>
              <a:gd name="connsiteX18" fmla="*/ 436941 w 436941"/>
              <a:gd name="connsiteY18" fmla="*/ 385735 h 603828"/>
              <a:gd name="connsiteX19" fmla="*/ 218532 w 436941"/>
              <a:gd name="connsiteY19" fmla="*/ 603828 h 603828"/>
              <a:gd name="connsiteX20" fmla="*/ 0 w 436941"/>
              <a:gd name="connsiteY20" fmla="*/ 385735 h 603828"/>
              <a:gd name="connsiteX21" fmla="*/ 124301 w 436941"/>
              <a:gd name="connsiteY21" fmla="*/ 188795 h 603828"/>
              <a:gd name="connsiteX22" fmla="*/ 124301 w 436941"/>
              <a:gd name="connsiteY22" fmla="*/ 64795 h 603828"/>
              <a:gd name="connsiteX23" fmla="*/ 91917 w 436941"/>
              <a:gd name="connsiteY23" fmla="*/ 32458 h 603828"/>
              <a:gd name="connsiteX24" fmla="*/ 124301 w 436941"/>
              <a:gd name="connsiteY2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941" h="603828">
                <a:moveTo>
                  <a:pt x="104790" y="376325"/>
                </a:moveTo>
                <a:lnTo>
                  <a:pt x="332152" y="376325"/>
                </a:lnTo>
                <a:cubicBezTo>
                  <a:pt x="332152" y="438958"/>
                  <a:pt x="281248" y="489794"/>
                  <a:pt x="218532" y="489794"/>
                </a:cubicBezTo>
                <a:cubicBezTo>
                  <a:pt x="155694" y="489794"/>
                  <a:pt x="104790" y="438958"/>
                  <a:pt x="104790" y="376325"/>
                </a:cubicBezTo>
                <a:close/>
                <a:moveTo>
                  <a:pt x="189191" y="64795"/>
                </a:moveTo>
                <a:lnTo>
                  <a:pt x="189191" y="210434"/>
                </a:lnTo>
                <a:cubicBezTo>
                  <a:pt x="189191" y="224171"/>
                  <a:pt x="180547" y="236449"/>
                  <a:pt x="167521" y="241069"/>
                </a:cubicBezTo>
                <a:cubicBezTo>
                  <a:pt x="106161" y="262587"/>
                  <a:pt x="64890" y="320696"/>
                  <a:pt x="64890" y="385735"/>
                </a:cubicBezTo>
                <a:cubicBezTo>
                  <a:pt x="64890" y="470225"/>
                  <a:pt x="133797" y="539033"/>
                  <a:pt x="218532" y="539033"/>
                </a:cubicBezTo>
                <a:cubicBezTo>
                  <a:pt x="303144" y="539033"/>
                  <a:pt x="372051" y="470225"/>
                  <a:pt x="372051" y="385735"/>
                </a:cubicBezTo>
                <a:cubicBezTo>
                  <a:pt x="372051" y="320696"/>
                  <a:pt x="330780" y="262587"/>
                  <a:pt x="269421" y="241069"/>
                </a:cubicBezTo>
                <a:cubicBezTo>
                  <a:pt x="256516" y="236449"/>
                  <a:pt x="247750" y="224171"/>
                  <a:pt x="247750" y="210434"/>
                </a:cubicBezTo>
                <a:lnTo>
                  <a:pt x="247750" y="64795"/>
                </a:lnTo>
                <a:close/>
                <a:moveTo>
                  <a:pt x="124301" y="0"/>
                </a:moveTo>
                <a:lnTo>
                  <a:pt x="312640" y="0"/>
                </a:lnTo>
                <a:cubicBezTo>
                  <a:pt x="330536" y="0"/>
                  <a:pt x="345146" y="14466"/>
                  <a:pt x="345146" y="32458"/>
                </a:cubicBezTo>
                <a:cubicBezTo>
                  <a:pt x="345146" y="50329"/>
                  <a:pt x="330658" y="64795"/>
                  <a:pt x="312762" y="64795"/>
                </a:cubicBezTo>
                <a:lnTo>
                  <a:pt x="312762" y="188795"/>
                </a:lnTo>
                <a:cubicBezTo>
                  <a:pt x="387878" y="224779"/>
                  <a:pt x="436941" y="301124"/>
                  <a:pt x="436941" y="385735"/>
                </a:cubicBezTo>
                <a:cubicBezTo>
                  <a:pt x="436941" y="505966"/>
                  <a:pt x="338937" y="603828"/>
                  <a:pt x="218532" y="603828"/>
                </a:cubicBezTo>
                <a:cubicBezTo>
                  <a:pt x="98004" y="603828"/>
                  <a:pt x="0" y="505966"/>
                  <a:pt x="0" y="385735"/>
                </a:cubicBezTo>
                <a:cubicBezTo>
                  <a:pt x="0" y="301124"/>
                  <a:pt x="49063" y="224779"/>
                  <a:pt x="124301" y="188795"/>
                </a:cubicBezTo>
                <a:lnTo>
                  <a:pt x="124301" y="64795"/>
                </a:lnTo>
                <a:cubicBezTo>
                  <a:pt x="106405" y="64795"/>
                  <a:pt x="91917" y="50329"/>
                  <a:pt x="91917" y="32458"/>
                </a:cubicBezTo>
                <a:cubicBezTo>
                  <a:pt x="91917" y="14466"/>
                  <a:pt x="106405" y="0"/>
                  <a:pt x="124301"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54" name="任意多边形"/>
          <p:cNvSpPr>
            <a:spLocks noChangeAspect="1"/>
          </p:cNvSpPr>
          <p:nvPr/>
        </p:nvSpPr>
        <p:spPr bwMode="auto">
          <a:xfrm rot="1152676">
            <a:off x="5184111" y="4189248"/>
            <a:ext cx="520054" cy="516710"/>
          </a:xfrm>
          <a:custGeom>
            <a:avLst/>
            <a:gdLst>
              <a:gd name="T0" fmla="*/ 8079 w 8242"/>
              <a:gd name="T1" fmla="*/ 2177 h 8201"/>
              <a:gd name="T2" fmla="*/ 7493 w 8242"/>
              <a:gd name="T3" fmla="*/ 2177 h 8201"/>
              <a:gd name="T4" fmla="*/ 7402 w 8242"/>
              <a:gd name="T5" fmla="*/ 2260 h 8201"/>
              <a:gd name="T6" fmla="*/ 5982 w 8242"/>
              <a:gd name="T7" fmla="*/ 840 h 8201"/>
              <a:gd name="T8" fmla="*/ 6065 w 8242"/>
              <a:gd name="T9" fmla="*/ 749 h 8201"/>
              <a:gd name="T10" fmla="*/ 6065 w 8242"/>
              <a:gd name="T11" fmla="*/ 163 h 8201"/>
              <a:gd name="T12" fmla="*/ 5478 w 8242"/>
              <a:gd name="T13" fmla="*/ 163 h 8201"/>
              <a:gd name="T14" fmla="*/ 4914 w 8242"/>
              <a:gd name="T15" fmla="*/ 2319 h 8201"/>
              <a:gd name="T16" fmla="*/ 2903 w 8242"/>
              <a:gd name="T17" fmla="*/ 2903 h 8201"/>
              <a:gd name="T18" fmla="*/ 2319 w 8242"/>
              <a:gd name="T19" fmla="*/ 4914 h 8201"/>
              <a:gd name="T20" fmla="*/ 163 w 8242"/>
              <a:gd name="T21" fmla="*/ 5478 h 8201"/>
              <a:gd name="T22" fmla="*/ 163 w 8242"/>
              <a:gd name="T23" fmla="*/ 6065 h 8201"/>
              <a:gd name="T24" fmla="*/ 456 w 8242"/>
              <a:gd name="T25" fmla="*/ 6187 h 8201"/>
              <a:gd name="T26" fmla="*/ 749 w 8242"/>
              <a:gd name="T27" fmla="*/ 6065 h 8201"/>
              <a:gd name="T28" fmla="*/ 840 w 8242"/>
              <a:gd name="T29" fmla="*/ 5982 h 8201"/>
              <a:gd name="T30" fmla="*/ 2260 w 8242"/>
              <a:gd name="T31" fmla="*/ 7402 h 8201"/>
              <a:gd name="T32" fmla="*/ 2177 w 8242"/>
              <a:gd name="T33" fmla="*/ 7493 h 8201"/>
              <a:gd name="T34" fmla="*/ 2177 w 8242"/>
              <a:gd name="T35" fmla="*/ 8079 h 8201"/>
              <a:gd name="T36" fmla="*/ 2470 w 8242"/>
              <a:gd name="T37" fmla="*/ 8201 h 8201"/>
              <a:gd name="T38" fmla="*/ 2764 w 8242"/>
              <a:gd name="T39" fmla="*/ 8079 h 8201"/>
              <a:gd name="T40" fmla="*/ 3328 w 8242"/>
              <a:gd name="T41" fmla="*/ 5923 h 8201"/>
              <a:gd name="T42" fmla="*/ 5339 w 8242"/>
              <a:gd name="T43" fmla="*/ 5339 h 8201"/>
              <a:gd name="T44" fmla="*/ 5923 w 8242"/>
              <a:gd name="T45" fmla="*/ 3328 h 8201"/>
              <a:gd name="T46" fmla="*/ 8079 w 8242"/>
              <a:gd name="T47" fmla="*/ 2764 h 8201"/>
              <a:gd name="T48" fmla="*/ 8079 w 8242"/>
              <a:gd name="T49" fmla="*/ 2177 h 8201"/>
              <a:gd name="T50" fmla="*/ 5062 w 8242"/>
              <a:gd name="T51" fmla="*/ 3179 h 8201"/>
              <a:gd name="T52" fmla="*/ 4951 w 8242"/>
              <a:gd name="T53" fmla="*/ 4499 h 8201"/>
              <a:gd name="T54" fmla="*/ 3743 w 8242"/>
              <a:gd name="T55" fmla="*/ 3291 h 8201"/>
              <a:gd name="T56" fmla="*/ 5062 w 8242"/>
              <a:gd name="T57" fmla="*/ 3179 h 8201"/>
              <a:gd name="T58" fmla="*/ 1470 w 8242"/>
              <a:gd name="T59" fmla="*/ 5708 h 8201"/>
              <a:gd name="T60" fmla="*/ 2464 w 8242"/>
              <a:gd name="T61" fmla="*/ 5778 h 8201"/>
              <a:gd name="T62" fmla="*/ 2534 w 8242"/>
              <a:gd name="T63" fmla="*/ 6772 h 8201"/>
              <a:gd name="T64" fmla="*/ 1470 w 8242"/>
              <a:gd name="T65" fmla="*/ 5708 h 8201"/>
              <a:gd name="T66" fmla="*/ 3179 w 8242"/>
              <a:gd name="T67" fmla="*/ 5063 h 8201"/>
              <a:gd name="T68" fmla="*/ 3291 w 8242"/>
              <a:gd name="T69" fmla="*/ 3743 h 8201"/>
              <a:gd name="T70" fmla="*/ 4499 w 8242"/>
              <a:gd name="T71" fmla="*/ 4951 h 8201"/>
              <a:gd name="T72" fmla="*/ 3179 w 8242"/>
              <a:gd name="T73" fmla="*/ 5063 h 8201"/>
              <a:gd name="T74" fmla="*/ 5778 w 8242"/>
              <a:gd name="T75" fmla="*/ 2464 h 8201"/>
              <a:gd name="T76" fmla="*/ 5708 w 8242"/>
              <a:gd name="T77" fmla="*/ 1470 h 8201"/>
              <a:gd name="T78" fmla="*/ 6772 w 8242"/>
              <a:gd name="T79" fmla="*/ 2534 h 8201"/>
              <a:gd name="T80" fmla="*/ 5778 w 8242"/>
              <a:gd name="T81" fmla="*/ 2464 h 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42" h="8201">
                <a:moveTo>
                  <a:pt x="8079" y="2177"/>
                </a:moveTo>
                <a:cubicBezTo>
                  <a:pt x="7917" y="2015"/>
                  <a:pt x="7655" y="2015"/>
                  <a:pt x="7493" y="2177"/>
                </a:cubicBezTo>
                <a:cubicBezTo>
                  <a:pt x="7463" y="2207"/>
                  <a:pt x="7433" y="2234"/>
                  <a:pt x="7402" y="2260"/>
                </a:cubicBezTo>
                <a:lnTo>
                  <a:pt x="5982" y="840"/>
                </a:lnTo>
                <a:cubicBezTo>
                  <a:pt x="6008" y="809"/>
                  <a:pt x="6035" y="779"/>
                  <a:pt x="6065" y="749"/>
                </a:cubicBezTo>
                <a:cubicBezTo>
                  <a:pt x="6227" y="587"/>
                  <a:pt x="6227" y="325"/>
                  <a:pt x="6065" y="163"/>
                </a:cubicBezTo>
                <a:cubicBezTo>
                  <a:pt x="5903" y="0"/>
                  <a:pt x="5640" y="0"/>
                  <a:pt x="5478" y="163"/>
                </a:cubicBezTo>
                <a:cubicBezTo>
                  <a:pt x="4816" y="825"/>
                  <a:pt x="4808" y="1592"/>
                  <a:pt x="4914" y="2319"/>
                </a:cubicBezTo>
                <a:cubicBezTo>
                  <a:pt x="4231" y="2237"/>
                  <a:pt x="3521" y="2285"/>
                  <a:pt x="2903" y="2903"/>
                </a:cubicBezTo>
                <a:cubicBezTo>
                  <a:pt x="2285" y="3521"/>
                  <a:pt x="2237" y="4231"/>
                  <a:pt x="2319" y="4914"/>
                </a:cubicBezTo>
                <a:cubicBezTo>
                  <a:pt x="1592" y="4808"/>
                  <a:pt x="825" y="4816"/>
                  <a:pt x="163" y="5478"/>
                </a:cubicBezTo>
                <a:cubicBezTo>
                  <a:pt x="0" y="5640"/>
                  <a:pt x="0" y="5903"/>
                  <a:pt x="163" y="6065"/>
                </a:cubicBezTo>
                <a:cubicBezTo>
                  <a:pt x="244" y="6146"/>
                  <a:pt x="350" y="6187"/>
                  <a:pt x="456" y="6187"/>
                </a:cubicBezTo>
                <a:cubicBezTo>
                  <a:pt x="562" y="6187"/>
                  <a:pt x="668" y="6146"/>
                  <a:pt x="749" y="6065"/>
                </a:cubicBezTo>
                <a:cubicBezTo>
                  <a:pt x="779" y="6035"/>
                  <a:pt x="809" y="6008"/>
                  <a:pt x="840" y="5982"/>
                </a:cubicBezTo>
                <a:lnTo>
                  <a:pt x="2260" y="7402"/>
                </a:lnTo>
                <a:cubicBezTo>
                  <a:pt x="2234" y="7433"/>
                  <a:pt x="2207" y="7463"/>
                  <a:pt x="2177" y="7493"/>
                </a:cubicBezTo>
                <a:cubicBezTo>
                  <a:pt x="2015" y="7655"/>
                  <a:pt x="2015" y="7917"/>
                  <a:pt x="2177" y="8079"/>
                </a:cubicBezTo>
                <a:cubicBezTo>
                  <a:pt x="2258" y="8160"/>
                  <a:pt x="2364" y="8201"/>
                  <a:pt x="2470" y="8201"/>
                </a:cubicBezTo>
                <a:cubicBezTo>
                  <a:pt x="2576" y="8201"/>
                  <a:pt x="2683" y="8160"/>
                  <a:pt x="2764" y="8079"/>
                </a:cubicBezTo>
                <a:cubicBezTo>
                  <a:pt x="3426" y="7417"/>
                  <a:pt x="3434" y="6650"/>
                  <a:pt x="3328" y="5923"/>
                </a:cubicBezTo>
                <a:cubicBezTo>
                  <a:pt x="4011" y="6005"/>
                  <a:pt x="4721" y="5957"/>
                  <a:pt x="5339" y="5339"/>
                </a:cubicBezTo>
                <a:cubicBezTo>
                  <a:pt x="5957" y="4721"/>
                  <a:pt x="6005" y="4011"/>
                  <a:pt x="5923" y="3328"/>
                </a:cubicBezTo>
                <a:cubicBezTo>
                  <a:pt x="6650" y="3434"/>
                  <a:pt x="7417" y="3426"/>
                  <a:pt x="8079" y="2764"/>
                </a:cubicBezTo>
                <a:cubicBezTo>
                  <a:pt x="8242" y="2602"/>
                  <a:pt x="8242" y="2339"/>
                  <a:pt x="8079" y="2177"/>
                </a:cubicBezTo>
                <a:close/>
                <a:moveTo>
                  <a:pt x="5062" y="3179"/>
                </a:moveTo>
                <a:cubicBezTo>
                  <a:pt x="5151" y="3727"/>
                  <a:pt x="5166" y="4141"/>
                  <a:pt x="4951" y="4499"/>
                </a:cubicBezTo>
                <a:lnTo>
                  <a:pt x="3743" y="3291"/>
                </a:lnTo>
                <a:cubicBezTo>
                  <a:pt x="4101" y="3076"/>
                  <a:pt x="4515" y="3091"/>
                  <a:pt x="5062" y="3179"/>
                </a:cubicBezTo>
                <a:close/>
                <a:moveTo>
                  <a:pt x="1470" y="5708"/>
                </a:moveTo>
                <a:cubicBezTo>
                  <a:pt x="1753" y="5671"/>
                  <a:pt x="2076" y="5711"/>
                  <a:pt x="2464" y="5778"/>
                </a:cubicBezTo>
                <a:cubicBezTo>
                  <a:pt x="2531" y="6166"/>
                  <a:pt x="2571" y="6489"/>
                  <a:pt x="2534" y="6772"/>
                </a:cubicBezTo>
                <a:lnTo>
                  <a:pt x="1470" y="5708"/>
                </a:lnTo>
                <a:close/>
                <a:moveTo>
                  <a:pt x="3179" y="5063"/>
                </a:moveTo>
                <a:cubicBezTo>
                  <a:pt x="3091" y="4515"/>
                  <a:pt x="3076" y="4101"/>
                  <a:pt x="3291" y="3743"/>
                </a:cubicBezTo>
                <a:lnTo>
                  <a:pt x="4499" y="4951"/>
                </a:lnTo>
                <a:cubicBezTo>
                  <a:pt x="4141" y="5166"/>
                  <a:pt x="3727" y="5151"/>
                  <a:pt x="3179" y="5063"/>
                </a:cubicBezTo>
                <a:close/>
                <a:moveTo>
                  <a:pt x="5778" y="2464"/>
                </a:moveTo>
                <a:cubicBezTo>
                  <a:pt x="5711" y="2076"/>
                  <a:pt x="5671" y="1753"/>
                  <a:pt x="5708" y="1470"/>
                </a:cubicBezTo>
                <a:lnTo>
                  <a:pt x="6772" y="2534"/>
                </a:lnTo>
                <a:cubicBezTo>
                  <a:pt x="6489" y="2571"/>
                  <a:pt x="6166" y="2531"/>
                  <a:pt x="5778" y="2464"/>
                </a:cubicBezTo>
                <a:close/>
              </a:path>
            </a:pathLst>
          </a:cu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23" name="任意多边形"/>
          <p:cNvSpPr/>
          <p:nvPr/>
        </p:nvSpPr>
        <p:spPr bwMode="auto">
          <a:xfrm>
            <a:off x="6857365" y="4117975"/>
            <a:ext cx="441325" cy="4451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3193" h="607052">
                <a:moveTo>
                  <a:pt x="211217" y="369"/>
                </a:moveTo>
                <a:cubicBezTo>
                  <a:pt x="238523" y="-2018"/>
                  <a:pt x="265569" y="10006"/>
                  <a:pt x="282506" y="32559"/>
                </a:cubicBezTo>
                <a:lnTo>
                  <a:pt x="282506" y="149314"/>
                </a:lnTo>
                <a:cubicBezTo>
                  <a:pt x="247634" y="135046"/>
                  <a:pt x="207693" y="137961"/>
                  <a:pt x="174819" y="160821"/>
                </a:cubicBezTo>
                <a:cubicBezTo>
                  <a:pt x="167445" y="165884"/>
                  <a:pt x="166062" y="176163"/>
                  <a:pt x="171285" y="183527"/>
                </a:cubicBezTo>
                <a:cubicBezTo>
                  <a:pt x="176508" y="191045"/>
                  <a:pt x="186647" y="192733"/>
                  <a:pt x="194175" y="187670"/>
                </a:cubicBezTo>
                <a:cubicBezTo>
                  <a:pt x="197093" y="185522"/>
                  <a:pt x="200166" y="183681"/>
                  <a:pt x="203392" y="182147"/>
                </a:cubicBezTo>
                <a:cubicBezTo>
                  <a:pt x="199859" y="192886"/>
                  <a:pt x="198630" y="204393"/>
                  <a:pt x="200012" y="215439"/>
                </a:cubicBezTo>
                <a:cubicBezTo>
                  <a:pt x="201241" y="223571"/>
                  <a:pt x="208154" y="229554"/>
                  <a:pt x="216296" y="229554"/>
                </a:cubicBezTo>
                <a:cubicBezTo>
                  <a:pt x="217064" y="229554"/>
                  <a:pt x="217678" y="229554"/>
                  <a:pt x="218447" y="229401"/>
                </a:cubicBezTo>
                <a:cubicBezTo>
                  <a:pt x="227357" y="228173"/>
                  <a:pt x="233501" y="219889"/>
                  <a:pt x="232272" y="210990"/>
                </a:cubicBezTo>
                <a:cubicBezTo>
                  <a:pt x="230429" y="196568"/>
                  <a:pt x="237495" y="180305"/>
                  <a:pt x="245637" y="173555"/>
                </a:cubicBezTo>
                <a:cubicBezTo>
                  <a:pt x="258849" y="174629"/>
                  <a:pt x="270216" y="178925"/>
                  <a:pt x="282506" y="186136"/>
                </a:cubicBezTo>
                <a:lnTo>
                  <a:pt x="282506" y="390955"/>
                </a:lnTo>
                <a:cubicBezTo>
                  <a:pt x="262075" y="386813"/>
                  <a:pt x="246559" y="370857"/>
                  <a:pt x="242565" y="350145"/>
                </a:cubicBezTo>
                <a:cubicBezTo>
                  <a:pt x="240875" y="341246"/>
                  <a:pt x="232733" y="335416"/>
                  <a:pt x="223977" y="337104"/>
                </a:cubicBezTo>
                <a:cubicBezTo>
                  <a:pt x="215067" y="338791"/>
                  <a:pt x="209229" y="347383"/>
                  <a:pt x="210919" y="356281"/>
                </a:cubicBezTo>
                <a:cubicBezTo>
                  <a:pt x="213070" y="367481"/>
                  <a:pt x="217371" y="377914"/>
                  <a:pt x="223516" y="386966"/>
                </a:cubicBezTo>
                <a:cubicBezTo>
                  <a:pt x="213992" y="392489"/>
                  <a:pt x="199705" y="397092"/>
                  <a:pt x="186033" y="387733"/>
                </a:cubicBezTo>
                <a:cubicBezTo>
                  <a:pt x="178506" y="382670"/>
                  <a:pt x="168367" y="384665"/>
                  <a:pt x="163297" y="392182"/>
                </a:cubicBezTo>
                <a:cubicBezTo>
                  <a:pt x="158228" y="399700"/>
                  <a:pt x="160071" y="409826"/>
                  <a:pt x="167599" y="414889"/>
                </a:cubicBezTo>
                <a:cubicBezTo>
                  <a:pt x="179274" y="422867"/>
                  <a:pt x="191102" y="425935"/>
                  <a:pt x="202470" y="425935"/>
                </a:cubicBezTo>
                <a:cubicBezTo>
                  <a:pt x="219676" y="425935"/>
                  <a:pt x="235191" y="418725"/>
                  <a:pt x="246559" y="410747"/>
                </a:cubicBezTo>
                <a:cubicBezTo>
                  <a:pt x="257312" y="417804"/>
                  <a:pt x="268219" y="422560"/>
                  <a:pt x="282506" y="424248"/>
                </a:cubicBezTo>
                <a:lnTo>
                  <a:pt x="282506" y="556805"/>
                </a:lnTo>
                <a:cubicBezTo>
                  <a:pt x="282506" y="556959"/>
                  <a:pt x="282967" y="556959"/>
                  <a:pt x="282967" y="556959"/>
                </a:cubicBezTo>
                <a:cubicBezTo>
                  <a:pt x="277436" y="575062"/>
                  <a:pt x="264686" y="590098"/>
                  <a:pt x="246098" y="598996"/>
                </a:cubicBezTo>
                <a:cubicBezTo>
                  <a:pt x="227664" y="607742"/>
                  <a:pt x="206157" y="609429"/>
                  <a:pt x="187108" y="603753"/>
                </a:cubicBezTo>
                <a:cubicBezTo>
                  <a:pt x="148396" y="591939"/>
                  <a:pt x="126429" y="550975"/>
                  <a:pt x="138104" y="512312"/>
                </a:cubicBezTo>
                <a:cubicBezTo>
                  <a:pt x="140715" y="503567"/>
                  <a:pt x="135799" y="494515"/>
                  <a:pt x="127197" y="491907"/>
                </a:cubicBezTo>
                <a:cubicBezTo>
                  <a:pt x="118440" y="489299"/>
                  <a:pt x="109377" y="494055"/>
                  <a:pt x="106765" y="502800"/>
                </a:cubicBezTo>
                <a:cubicBezTo>
                  <a:pt x="104307" y="510625"/>
                  <a:pt x="102925" y="518449"/>
                  <a:pt x="102464" y="526274"/>
                </a:cubicBezTo>
                <a:cubicBezTo>
                  <a:pt x="101696" y="526274"/>
                  <a:pt x="101081" y="526427"/>
                  <a:pt x="100313" y="526427"/>
                </a:cubicBezTo>
                <a:cubicBezTo>
                  <a:pt x="64520" y="526427"/>
                  <a:pt x="35639" y="497430"/>
                  <a:pt x="35639" y="461836"/>
                </a:cubicBezTo>
                <a:cubicBezTo>
                  <a:pt x="35639" y="445727"/>
                  <a:pt x="41477" y="430998"/>
                  <a:pt x="51309" y="419645"/>
                </a:cubicBezTo>
                <a:cubicBezTo>
                  <a:pt x="62369" y="423174"/>
                  <a:pt x="74198" y="425015"/>
                  <a:pt x="86487" y="425015"/>
                </a:cubicBezTo>
                <a:cubicBezTo>
                  <a:pt x="95551" y="425015"/>
                  <a:pt x="102925" y="417651"/>
                  <a:pt x="102925" y="408599"/>
                </a:cubicBezTo>
                <a:cubicBezTo>
                  <a:pt x="102925" y="399547"/>
                  <a:pt x="95551" y="392182"/>
                  <a:pt x="86487" y="392182"/>
                </a:cubicBezTo>
                <a:cubicBezTo>
                  <a:pt x="38865" y="392182"/>
                  <a:pt x="0" y="353520"/>
                  <a:pt x="0" y="305805"/>
                </a:cubicBezTo>
                <a:cubicBezTo>
                  <a:pt x="0" y="271285"/>
                  <a:pt x="20585" y="241368"/>
                  <a:pt x="50080" y="227560"/>
                </a:cubicBezTo>
                <a:cubicBezTo>
                  <a:pt x="56378" y="233083"/>
                  <a:pt x="65749" y="244590"/>
                  <a:pt x="65288" y="264841"/>
                </a:cubicBezTo>
                <a:cubicBezTo>
                  <a:pt x="64981" y="273893"/>
                  <a:pt x="72201" y="281411"/>
                  <a:pt x="81111" y="281565"/>
                </a:cubicBezTo>
                <a:cubicBezTo>
                  <a:pt x="81264" y="281565"/>
                  <a:pt x="81572" y="281565"/>
                  <a:pt x="81725" y="281565"/>
                </a:cubicBezTo>
                <a:cubicBezTo>
                  <a:pt x="90482" y="281565"/>
                  <a:pt x="97702" y="274507"/>
                  <a:pt x="98009" y="265762"/>
                </a:cubicBezTo>
                <a:cubicBezTo>
                  <a:pt x="98623" y="245817"/>
                  <a:pt x="92940" y="230628"/>
                  <a:pt x="85719" y="219428"/>
                </a:cubicBezTo>
                <a:cubicBezTo>
                  <a:pt x="86027" y="219428"/>
                  <a:pt x="86334" y="219428"/>
                  <a:pt x="86487" y="219428"/>
                </a:cubicBezTo>
                <a:cubicBezTo>
                  <a:pt x="95551" y="219428"/>
                  <a:pt x="102925" y="212217"/>
                  <a:pt x="102925" y="203165"/>
                </a:cubicBezTo>
                <a:cubicBezTo>
                  <a:pt x="102925" y="194114"/>
                  <a:pt x="95551" y="186749"/>
                  <a:pt x="86487" y="186749"/>
                </a:cubicBezTo>
                <a:cubicBezTo>
                  <a:pt x="67439" y="186749"/>
                  <a:pt x="49465" y="191199"/>
                  <a:pt x="33489" y="199176"/>
                </a:cubicBezTo>
                <a:cubicBezTo>
                  <a:pt x="30416" y="190431"/>
                  <a:pt x="28880" y="181073"/>
                  <a:pt x="28880" y="171254"/>
                </a:cubicBezTo>
                <a:cubicBezTo>
                  <a:pt x="28880" y="126147"/>
                  <a:pt x="62523" y="89172"/>
                  <a:pt x="105997" y="83649"/>
                </a:cubicBezTo>
                <a:cubicBezTo>
                  <a:pt x="106458" y="98838"/>
                  <a:pt x="109991" y="114027"/>
                  <a:pt x="116751" y="128295"/>
                </a:cubicBezTo>
                <a:cubicBezTo>
                  <a:pt x="119516" y="134279"/>
                  <a:pt x="125507" y="137654"/>
                  <a:pt x="131652" y="137654"/>
                </a:cubicBezTo>
                <a:cubicBezTo>
                  <a:pt x="133956" y="137654"/>
                  <a:pt x="136260" y="137194"/>
                  <a:pt x="138564" y="136120"/>
                </a:cubicBezTo>
                <a:cubicBezTo>
                  <a:pt x="146706" y="132284"/>
                  <a:pt x="150240" y="122465"/>
                  <a:pt x="146245" y="114334"/>
                </a:cubicBezTo>
                <a:cubicBezTo>
                  <a:pt x="137182" y="95002"/>
                  <a:pt x="135953" y="73216"/>
                  <a:pt x="143173" y="53118"/>
                </a:cubicBezTo>
                <a:cubicBezTo>
                  <a:pt x="150393" y="33020"/>
                  <a:pt x="164833" y="16910"/>
                  <a:pt x="184189" y="7705"/>
                </a:cubicBezTo>
                <a:cubicBezTo>
                  <a:pt x="192984" y="3562"/>
                  <a:pt x="202115" y="1165"/>
                  <a:pt x="211217" y="369"/>
                </a:cubicBezTo>
                <a:close/>
                <a:moveTo>
                  <a:pt x="390185" y="335"/>
                </a:moveTo>
                <a:cubicBezTo>
                  <a:pt x="399423" y="1172"/>
                  <a:pt x="408603" y="3589"/>
                  <a:pt x="417284" y="7693"/>
                </a:cubicBezTo>
                <a:cubicBezTo>
                  <a:pt x="436643" y="16898"/>
                  <a:pt x="452469" y="33008"/>
                  <a:pt x="459844" y="53107"/>
                </a:cubicBezTo>
                <a:cubicBezTo>
                  <a:pt x="467065" y="73206"/>
                  <a:pt x="465989" y="94992"/>
                  <a:pt x="456771" y="114324"/>
                </a:cubicBezTo>
                <a:cubicBezTo>
                  <a:pt x="452930" y="122455"/>
                  <a:pt x="456463" y="132275"/>
                  <a:pt x="464607" y="136110"/>
                </a:cubicBezTo>
                <a:cubicBezTo>
                  <a:pt x="466911" y="137184"/>
                  <a:pt x="469216" y="137644"/>
                  <a:pt x="471674" y="137644"/>
                </a:cubicBezTo>
                <a:cubicBezTo>
                  <a:pt x="477820" y="137644"/>
                  <a:pt x="483658" y="134269"/>
                  <a:pt x="486424" y="128285"/>
                </a:cubicBezTo>
                <a:cubicBezTo>
                  <a:pt x="493184" y="114017"/>
                  <a:pt x="496718" y="98828"/>
                  <a:pt x="497179" y="83639"/>
                </a:cubicBezTo>
                <a:cubicBezTo>
                  <a:pt x="540814" y="89162"/>
                  <a:pt x="574462" y="126138"/>
                  <a:pt x="574462" y="171245"/>
                </a:cubicBezTo>
                <a:cubicBezTo>
                  <a:pt x="574462" y="181064"/>
                  <a:pt x="572772" y="190423"/>
                  <a:pt x="569853" y="199168"/>
                </a:cubicBezTo>
                <a:cubicBezTo>
                  <a:pt x="553874" y="191190"/>
                  <a:pt x="535744" y="186741"/>
                  <a:pt x="516692" y="186741"/>
                </a:cubicBezTo>
                <a:cubicBezTo>
                  <a:pt x="507627" y="186741"/>
                  <a:pt x="500406" y="194105"/>
                  <a:pt x="500406" y="203157"/>
                </a:cubicBezTo>
                <a:cubicBezTo>
                  <a:pt x="500406" y="212209"/>
                  <a:pt x="507627" y="219420"/>
                  <a:pt x="516692" y="219420"/>
                </a:cubicBezTo>
                <a:cubicBezTo>
                  <a:pt x="516999" y="219420"/>
                  <a:pt x="517306" y="219420"/>
                  <a:pt x="517460" y="219420"/>
                </a:cubicBezTo>
                <a:cubicBezTo>
                  <a:pt x="510392" y="230621"/>
                  <a:pt x="504708" y="245810"/>
                  <a:pt x="505169" y="265755"/>
                </a:cubicBezTo>
                <a:cubicBezTo>
                  <a:pt x="505476" y="274500"/>
                  <a:pt x="512851" y="281558"/>
                  <a:pt x="521608" y="281558"/>
                </a:cubicBezTo>
                <a:cubicBezTo>
                  <a:pt x="521762" y="281558"/>
                  <a:pt x="521916" y="281558"/>
                  <a:pt x="522069" y="281558"/>
                </a:cubicBezTo>
                <a:cubicBezTo>
                  <a:pt x="531134" y="281405"/>
                  <a:pt x="538202" y="273733"/>
                  <a:pt x="538048" y="264835"/>
                </a:cubicBezTo>
                <a:cubicBezTo>
                  <a:pt x="537434" y="244889"/>
                  <a:pt x="546960" y="233075"/>
                  <a:pt x="553259" y="227552"/>
                </a:cubicBezTo>
                <a:cubicBezTo>
                  <a:pt x="582759" y="241360"/>
                  <a:pt x="603193" y="271278"/>
                  <a:pt x="603193" y="305799"/>
                </a:cubicBezTo>
                <a:cubicBezTo>
                  <a:pt x="603193" y="353515"/>
                  <a:pt x="564475" y="392178"/>
                  <a:pt x="516692" y="392178"/>
                </a:cubicBezTo>
                <a:cubicBezTo>
                  <a:pt x="507627" y="392178"/>
                  <a:pt x="500406" y="399542"/>
                  <a:pt x="500406" y="408595"/>
                </a:cubicBezTo>
                <a:cubicBezTo>
                  <a:pt x="500406" y="417647"/>
                  <a:pt x="507627" y="425011"/>
                  <a:pt x="516692" y="425011"/>
                </a:cubicBezTo>
                <a:cubicBezTo>
                  <a:pt x="528983" y="425011"/>
                  <a:pt x="540814" y="423170"/>
                  <a:pt x="552030" y="419641"/>
                </a:cubicBezTo>
                <a:cubicBezTo>
                  <a:pt x="561709" y="430995"/>
                  <a:pt x="567702" y="445724"/>
                  <a:pt x="567702" y="461833"/>
                </a:cubicBezTo>
                <a:cubicBezTo>
                  <a:pt x="567702" y="497428"/>
                  <a:pt x="538663" y="526426"/>
                  <a:pt x="503018" y="526426"/>
                </a:cubicBezTo>
                <a:cubicBezTo>
                  <a:pt x="502249" y="526426"/>
                  <a:pt x="501481" y="526272"/>
                  <a:pt x="500867" y="526272"/>
                </a:cubicBezTo>
                <a:cubicBezTo>
                  <a:pt x="500252" y="518448"/>
                  <a:pt x="498869" y="510623"/>
                  <a:pt x="496564" y="502798"/>
                </a:cubicBezTo>
                <a:cubicBezTo>
                  <a:pt x="493799" y="494053"/>
                  <a:pt x="484734" y="489297"/>
                  <a:pt x="475976" y="491905"/>
                </a:cubicBezTo>
                <a:cubicBezTo>
                  <a:pt x="467372" y="494513"/>
                  <a:pt x="462456" y="503565"/>
                  <a:pt x="465068" y="512311"/>
                </a:cubicBezTo>
                <a:cubicBezTo>
                  <a:pt x="476744" y="550974"/>
                  <a:pt x="454620" y="591939"/>
                  <a:pt x="415902" y="603752"/>
                </a:cubicBezTo>
                <a:cubicBezTo>
                  <a:pt x="396850" y="609429"/>
                  <a:pt x="375032" y="607741"/>
                  <a:pt x="356595" y="598996"/>
                </a:cubicBezTo>
                <a:cubicBezTo>
                  <a:pt x="338004" y="590097"/>
                  <a:pt x="324023" y="575062"/>
                  <a:pt x="318491" y="556957"/>
                </a:cubicBezTo>
                <a:cubicBezTo>
                  <a:pt x="318491" y="556957"/>
                  <a:pt x="317262" y="556957"/>
                  <a:pt x="317262" y="556804"/>
                </a:cubicBezTo>
                <a:lnTo>
                  <a:pt x="317262" y="495741"/>
                </a:lnTo>
                <a:cubicBezTo>
                  <a:pt x="325559" y="499423"/>
                  <a:pt x="335085" y="502031"/>
                  <a:pt x="343996" y="503105"/>
                </a:cubicBezTo>
                <a:cubicBezTo>
                  <a:pt x="347530" y="503565"/>
                  <a:pt x="352293" y="503719"/>
                  <a:pt x="355827" y="503719"/>
                </a:cubicBezTo>
                <a:cubicBezTo>
                  <a:pt x="374571" y="503719"/>
                  <a:pt x="392548" y="497582"/>
                  <a:pt x="407451" y="485921"/>
                </a:cubicBezTo>
                <a:cubicBezTo>
                  <a:pt x="414672" y="480398"/>
                  <a:pt x="415748" y="470118"/>
                  <a:pt x="410217" y="462907"/>
                </a:cubicBezTo>
                <a:cubicBezTo>
                  <a:pt x="404686" y="455850"/>
                  <a:pt x="394084" y="454469"/>
                  <a:pt x="386863" y="459992"/>
                </a:cubicBezTo>
                <a:cubicBezTo>
                  <a:pt x="375954" y="468584"/>
                  <a:pt x="361819" y="472266"/>
                  <a:pt x="348145" y="470579"/>
                </a:cubicBezTo>
                <a:cubicBezTo>
                  <a:pt x="336775" y="469198"/>
                  <a:pt x="325559" y="464288"/>
                  <a:pt x="317262" y="456617"/>
                </a:cubicBezTo>
                <a:lnTo>
                  <a:pt x="317262" y="285547"/>
                </a:lnTo>
                <a:cubicBezTo>
                  <a:pt x="327556" y="288922"/>
                  <a:pt x="336160" y="294906"/>
                  <a:pt x="342460" y="303038"/>
                </a:cubicBezTo>
                <a:cubicBezTo>
                  <a:pt x="350757" y="314084"/>
                  <a:pt x="355520" y="327739"/>
                  <a:pt x="353676" y="341394"/>
                </a:cubicBezTo>
                <a:cubicBezTo>
                  <a:pt x="352447" y="350293"/>
                  <a:pt x="358746" y="358578"/>
                  <a:pt x="367657" y="359805"/>
                </a:cubicBezTo>
                <a:cubicBezTo>
                  <a:pt x="368426" y="359959"/>
                  <a:pt x="369194" y="359959"/>
                  <a:pt x="369962" y="359959"/>
                </a:cubicBezTo>
                <a:cubicBezTo>
                  <a:pt x="377952" y="359959"/>
                  <a:pt x="385019" y="354128"/>
                  <a:pt x="386095" y="345843"/>
                </a:cubicBezTo>
                <a:cubicBezTo>
                  <a:pt x="387631" y="334643"/>
                  <a:pt x="387017" y="323443"/>
                  <a:pt x="384097" y="312857"/>
                </a:cubicBezTo>
                <a:cubicBezTo>
                  <a:pt x="385941" y="312550"/>
                  <a:pt x="387938" y="312243"/>
                  <a:pt x="389936" y="311936"/>
                </a:cubicBezTo>
                <a:cubicBezTo>
                  <a:pt x="402995" y="310709"/>
                  <a:pt x="412675" y="314698"/>
                  <a:pt x="419743" y="324057"/>
                </a:cubicBezTo>
                <a:cubicBezTo>
                  <a:pt x="422969" y="328199"/>
                  <a:pt x="427732" y="330501"/>
                  <a:pt x="432802" y="330501"/>
                </a:cubicBezTo>
                <a:cubicBezTo>
                  <a:pt x="436183" y="330501"/>
                  <a:pt x="439563" y="329427"/>
                  <a:pt x="442482" y="327125"/>
                </a:cubicBezTo>
                <a:cubicBezTo>
                  <a:pt x="449703" y="321756"/>
                  <a:pt x="450779" y="311476"/>
                  <a:pt x="445401" y="304265"/>
                </a:cubicBezTo>
                <a:cubicBezTo>
                  <a:pt x="423584" y="275574"/>
                  <a:pt x="390089" y="276188"/>
                  <a:pt x="368118" y="282785"/>
                </a:cubicBezTo>
                <a:cubicBezTo>
                  <a:pt x="355673" y="266676"/>
                  <a:pt x="337851" y="255782"/>
                  <a:pt x="317416" y="251640"/>
                </a:cubicBezTo>
                <a:lnTo>
                  <a:pt x="317416" y="157743"/>
                </a:lnTo>
                <a:cubicBezTo>
                  <a:pt x="333702" y="156362"/>
                  <a:pt x="350296" y="150225"/>
                  <a:pt x="363202" y="140099"/>
                </a:cubicBezTo>
                <a:cubicBezTo>
                  <a:pt x="370269" y="134576"/>
                  <a:pt x="372420" y="124296"/>
                  <a:pt x="366889" y="117239"/>
                </a:cubicBezTo>
                <a:cubicBezTo>
                  <a:pt x="361358" y="110028"/>
                  <a:pt x="350449" y="108800"/>
                  <a:pt x="343382" y="114324"/>
                </a:cubicBezTo>
                <a:cubicBezTo>
                  <a:pt x="336160" y="120000"/>
                  <a:pt x="327556" y="123529"/>
                  <a:pt x="317416" y="124757"/>
                </a:cubicBezTo>
                <a:lnTo>
                  <a:pt x="317416" y="32548"/>
                </a:lnTo>
                <a:cubicBezTo>
                  <a:pt x="334240" y="9534"/>
                  <a:pt x="362472" y="-2174"/>
                  <a:pt x="390185" y="335"/>
                </a:cubicBezTo>
                <a:close/>
              </a:path>
            </a:pathLst>
          </a:custGeom>
          <a:solidFill>
            <a:schemeClr val="bg1"/>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1" name="任意多边形"/>
          <p:cNvSpPr>
            <a:spLocks noChangeAspect="1"/>
          </p:cNvSpPr>
          <p:nvPr/>
        </p:nvSpPr>
        <p:spPr bwMode="auto">
          <a:xfrm>
            <a:off x="6850380" y="2296160"/>
            <a:ext cx="448310" cy="448310"/>
          </a:xfrm>
          <a:custGeom>
            <a:avLst/>
            <a:gdLst>
              <a:gd name="T0" fmla="*/ 5754 w 6519"/>
              <a:gd name="T1" fmla="*/ 4984 h 6533"/>
              <a:gd name="T2" fmla="*/ 5242 w 6519"/>
              <a:gd name="T3" fmla="*/ 5181 h 6533"/>
              <a:gd name="T4" fmla="*/ 4254 w 6519"/>
              <a:gd name="T5" fmla="*/ 4140 h 6533"/>
              <a:gd name="T6" fmla="*/ 4584 w 6519"/>
              <a:gd name="T7" fmla="*/ 3260 h 6533"/>
              <a:gd name="T8" fmla="*/ 3259 w 6519"/>
              <a:gd name="T9" fmla="*/ 1935 h 6533"/>
              <a:gd name="T10" fmla="*/ 3052 w 6519"/>
              <a:gd name="T11" fmla="*/ 1951 h 6533"/>
              <a:gd name="T12" fmla="*/ 3295 w 6519"/>
              <a:gd name="T13" fmla="*/ 1035 h 6533"/>
              <a:gd name="T14" fmla="*/ 3771 w 6519"/>
              <a:gd name="T15" fmla="*/ 517 h 6533"/>
              <a:gd name="T16" fmla="*/ 3254 w 6519"/>
              <a:gd name="T17" fmla="*/ 0 h 6533"/>
              <a:gd name="T18" fmla="*/ 2746 w 6519"/>
              <a:gd name="T19" fmla="*/ 523 h 6533"/>
              <a:gd name="T20" fmla="*/ 3040 w 6519"/>
              <a:gd name="T21" fmla="*/ 988 h 6533"/>
              <a:gd name="T22" fmla="*/ 3040 w 6519"/>
              <a:gd name="T23" fmla="*/ 993 h 6533"/>
              <a:gd name="T24" fmla="*/ 2756 w 6519"/>
              <a:gd name="T25" fmla="*/ 2039 h 6533"/>
              <a:gd name="T26" fmla="*/ 2295 w 6519"/>
              <a:gd name="T27" fmla="*/ 2355 h 6533"/>
              <a:gd name="T28" fmla="*/ 1327 w 6519"/>
              <a:gd name="T29" fmla="*/ 1315 h 6533"/>
              <a:gd name="T30" fmla="*/ 1544 w 6519"/>
              <a:gd name="T31" fmla="*/ 776 h 6533"/>
              <a:gd name="T32" fmla="*/ 772 w 6519"/>
              <a:gd name="T33" fmla="*/ 4 h 6533"/>
              <a:gd name="T34" fmla="*/ 0 w 6519"/>
              <a:gd name="T35" fmla="*/ 776 h 6533"/>
              <a:gd name="T36" fmla="*/ 772 w 6519"/>
              <a:gd name="T37" fmla="*/ 1548 h 6533"/>
              <a:gd name="T38" fmla="*/ 1106 w 6519"/>
              <a:gd name="T39" fmla="*/ 1472 h 6533"/>
              <a:gd name="T40" fmla="*/ 2134 w 6519"/>
              <a:gd name="T41" fmla="*/ 2573 h 6533"/>
              <a:gd name="T42" fmla="*/ 1938 w 6519"/>
              <a:gd name="T43" fmla="*/ 3272 h 6533"/>
              <a:gd name="T44" fmla="*/ 2204 w 6519"/>
              <a:gd name="T45" fmla="*/ 4071 h 6533"/>
              <a:gd name="T46" fmla="*/ 1492 w 6519"/>
              <a:gd name="T47" fmla="*/ 4783 h 6533"/>
              <a:gd name="T48" fmla="*/ 954 w 6519"/>
              <a:gd name="T49" fmla="*/ 4617 h 6533"/>
              <a:gd name="T50" fmla="*/ 2 w 6519"/>
              <a:gd name="T51" fmla="*/ 5575 h 6533"/>
              <a:gd name="T52" fmla="*/ 954 w 6519"/>
              <a:gd name="T53" fmla="*/ 6527 h 6533"/>
              <a:gd name="T54" fmla="*/ 1906 w 6519"/>
              <a:gd name="T55" fmla="*/ 5575 h 6533"/>
              <a:gd name="T56" fmla="*/ 1683 w 6519"/>
              <a:gd name="T57" fmla="*/ 4964 h 6533"/>
              <a:gd name="T58" fmla="*/ 2382 w 6519"/>
              <a:gd name="T59" fmla="*/ 4265 h 6533"/>
              <a:gd name="T60" fmla="*/ 3256 w 6519"/>
              <a:gd name="T61" fmla="*/ 4596 h 6533"/>
              <a:gd name="T62" fmla="*/ 4052 w 6519"/>
              <a:gd name="T63" fmla="*/ 4328 h 6533"/>
              <a:gd name="T64" fmla="*/ 5068 w 6519"/>
              <a:gd name="T65" fmla="*/ 5393 h 6533"/>
              <a:gd name="T66" fmla="*/ 4975 w 6519"/>
              <a:gd name="T67" fmla="*/ 5761 h 6533"/>
              <a:gd name="T68" fmla="*/ 5747 w 6519"/>
              <a:gd name="T69" fmla="*/ 6533 h 6533"/>
              <a:gd name="T70" fmla="*/ 6519 w 6519"/>
              <a:gd name="T71" fmla="*/ 5761 h 6533"/>
              <a:gd name="T72" fmla="*/ 5754 w 6519"/>
              <a:gd name="T73" fmla="*/ 4984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19" h="6533">
                <a:moveTo>
                  <a:pt x="5754" y="4984"/>
                </a:moveTo>
                <a:cubicBezTo>
                  <a:pt x="5556" y="4984"/>
                  <a:pt x="5376" y="5056"/>
                  <a:pt x="5242" y="5181"/>
                </a:cubicBezTo>
                <a:lnTo>
                  <a:pt x="4254" y="4140"/>
                </a:lnTo>
                <a:cubicBezTo>
                  <a:pt x="4460" y="3907"/>
                  <a:pt x="4584" y="3601"/>
                  <a:pt x="4584" y="3260"/>
                </a:cubicBezTo>
                <a:cubicBezTo>
                  <a:pt x="4584" y="2531"/>
                  <a:pt x="3988" y="1935"/>
                  <a:pt x="3259" y="1935"/>
                </a:cubicBezTo>
                <a:cubicBezTo>
                  <a:pt x="3192" y="1935"/>
                  <a:pt x="3119" y="1940"/>
                  <a:pt x="3052" y="1951"/>
                </a:cubicBezTo>
                <a:cubicBezTo>
                  <a:pt x="3052" y="1951"/>
                  <a:pt x="3295" y="1040"/>
                  <a:pt x="3295" y="1035"/>
                </a:cubicBezTo>
                <a:cubicBezTo>
                  <a:pt x="3564" y="1013"/>
                  <a:pt x="3771" y="792"/>
                  <a:pt x="3771" y="517"/>
                </a:cubicBezTo>
                <a:cubicBezTo>
                  <a:pt x="3771" y="232"/>
                  <a:pt x="3538" y="0"/>
                  <a:pt x="3254" y="0"/>
                </a:cubicBezTo>
                <a:cubicBezTo>
                  <a:pt x="2970" y="0"/>
                  <a:pt x="2746" y="239"/>
                  <a:pt x="2746" y="523"/>
                </a:cubicBezTo>
                <a:cubicBezTo>
                  <a:pt x="2746" y="729"/>
                  <a:pt x="2870" y="905"/>
                  <a:pt x="3040" y="988"/>
                </a:cubicBezTo>
                <a:lnTo>
                  <a:pt x="3040" y="993"/>
                </a:lnTo>
                <a:lnTo>
                  <a:pt x="2756" y="2039"/>
                </a:lnTo>
                <a:cubicBezTo>
                  <a:pt x="2580" y="2112"/>
                  <a:pt x="2423" y="2221"/>
                  <a:pt x="2295" y="2355"/>
                </a:cubicBezTo>
                <a:lnTo>
                  <a:pt x="1327" y="1315"/>
                </a:lnTo>
                <a:cubicBezTo>
                  <a:pt x="1462" y="1175"/>
                  <a:pt x="1544" y="988"/>
                  <a:pt x="1544" y="776"/>
                </a:cubicBezTo>
                <a:cubicBezTo>
                  <a:pt x="1544" y="352"/>
                  <a:pt x="1198" y="4"/>
                  <a:pt x="772" y="4"/>
                </a:cubicBezTo>
                <a:cubicBezTo>
                  <a:pt x="347" y="4"/>
                  <a:pt x="0" y="351"/>
                  <a:pt x="0" y="776"/>
                </a:cubicBezTo>
                <a:cubicBezTo>
                  <a:pt x="0" y="1200"/>
                  <a:pt x="347" y="1548"/>
                  <a:pt x="772" y="1548"/>
                </a:cubicBezTo>
                <a:cubicBezTo>
                  <a:pt x="890" y="1548"/>
                  <a:pt x="1008" y="1517"/>
                  <a:pt x="1106" y="1472"/>
                </a:cubicBezTo>
                <a:lnTo>
                  <a:pt x="2134" y="2573"/>
                </a:lnTo>
                <a:cubicBezTo>
                  <a:pt x="2010" y="2775"/>
                  <a:pt x="1938" y="3013"/>
                  <a:pt x="1938" y="3272"/>
                </a:cubicBezTo>
                <a:cubicBezTo>
                  <a:pt x="1938" y="3571"/>
                  <a:pt x="2040" y="3849"/>
                  <a:pt x="2204" y="4071"/>
                </a:cubicBezTo>
                <a:cubicBezTo>
                  <a:pt x="2204" y="4071"/>
                  <a:pt x="1498" y="4783"/>
                  <a:pt x="1492" y="4783"/>
                </a:cubicBezTo>
                <a:cubicBezTo>
                  <a:pt x="1338" y="4679"/>
                  <a:pt x="1156" y="4617"/>
                  <a:pt x="954" y="4617"/>
                </a:cubicBezTo>
                <a:cubicBezTo>
                  <a:pt x="426" y="4623"/>
                  <a:pt x="2" y="5047"/>
                  <a:pt x="2" y="5575"/>
                </a:cubicBezTo>
                <a:cubicBezTo>
                  <a:pt x="2" y="6103"/>
                  <a:pt x="426" y="6527"/>
                  <a:pt x="954" y="6527"/>
                </a:cubicBezTo>
                <a:cubicBezTo>
                  <a:pt x="1482" y="6527"/>
                  <a:pt x="1906" y="6103"/>
                  <a:pt x="1906" y="5575"/>
                </a:cubicBezTo>
                <a:cubicBezTo>
                  <a:pt x="1906" y="5341"/>
                  <a:pt x="1823" y="5129"/>
                  <a:pt x="1683" y="4964"/>
                </a:cubicBezTo>
                <a:lnTo>
                  <a:pt x="2382" y="4265"/>
                </a:lnTo>
                <a:cubicBezTo>
                  <a:pt x="2615" y="4472"/>
                  <a:pt x="2920" y="4596"/>
                  <a:pt x="3256" y="4596"/>
                </a:cubicBezTo>
                <a:cubicBezTo>
                  <a:pt x="3556" y="4596"/>
                  <a:pt x="3831" y="4497"/>
                  <a:pt x="4052" y="4328"/>
                </a:cubicBezTo>
                <a:cubicBezTo>
                  <a:pt x="4052" y="4328"/>
                  <a:pt x="5063" y="5389"/>
                  <a:pt x="5068" y="5393"/>
                </a:cubicBezTo>
                <a:cubicBezTo>
                  <a:pt x="5006" y="5503"/>
                  <a:pt x="4975" y="5627"/>
                  <a:pt x="4975" y="5761"/>
                </a:cubicBezTo>
                <a:cubicBezTo>
                  <a:pt x="4975" y="6185"/>
                  <a:pt x="5322" y="6533"/>
                  <a:pt x="5747" y="6533"/>
                </a:cubicBezTo>
                <a:cubicBezTo>
                  <a:pt x="6172" y="6533"/>
                  <a:pt x="6519" y="6187"/>
                  <a:pt x="6519" y="5761"/>
                </a:cubicBezTo>
                <a:cubicBezTo>
                  <a:pt x="6519" y="5336"/>
                  <a:pt x="6178" y="4984"/>
                  <a:pt x="5754" y="4984"/>
                </a:cubicBezTo>
                <a:close/>
              </a:path>
            </a:pathLst>
          </a:custGeom>
          <a:solidFill>
            <a:schemeClr val="bg1"/>
          </a:solidFill>
          <a:ln>
            <a:noFill/>
          </a:ln>
        </p:spPr>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24" name="TextBox 2"/>
          <p:cNvSpPr txBox="1"/>
          <p:nvPr/>
        </p:nvSpPr>
        <p:spPr>
          <a:xfrm>
            <a:off x="4436745" y="227330"/>
            <a:ext cx="3467735" cy="398780"/>
          </a:xfrm>
          <a:prstGeom prst="rect">
            <a:avLst/>
          </a:prstGeom>
          <a:noFill/>
        </p:spPr>
        <p:txBody>
          <a:bodyPr wrap="square" rtlCol="0">
            <a:spAutoFit/>
          </a:bodyPr>
          <a:lstStyle/>
          <a:p>
            <a:pPr algn="dist" fontAlgn="base">
              <a:spcBef>
                <a:spcPct val="0"/>
              </a:spcBef>
              <a:spcAft>
                <a:spcPct val="0"/>
              </a:spcAft>
              <a:buFont typeface="汉仪中黑简" panose="02010609000101010101" pitchFamily="49" charset="-122"/>
              <a:buNone/>
            </a:pP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工作汇报</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PPT</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模板</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25" name="直接连接符 24"/>
          <p:cNvCxnSpPr>
            <a:stCxn id="24"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doctor-health-medical-stethoscope-preview"/>
          <p:cNvPicPr>
            <a:picLocks noChangeAspect="1"/>
          </p:cNvPicPr>
          <p:nvPr/>
        </p:nvPicPr>
        <p:blipFill>
          <a:blip r:embed="rId1" cstate="print"/>
          <a:srcRect/>
          <a:stretch>
            <a:fillRect/>
          </a:stretch>
        </p:blipFill>
        <p:spPr>
          <a:xfrm>
            <a:off x="1360805" y="1341755"/>
            <a:ext cx="4485005" cy="4168140"/>
          </a:xfrm>
          <a:prstGeom prst="rect">
            <a:avLst/>
          </a:prstGeom>
        </p:spPr>
      </p:pic>
      <p:sp>
        <p:nvSpPr>
          <p:cNvPr id="7" name="矩形 6"/>
          <p:cNvSpPr/>
          <p:nvPr/>
        </p:nvSpPr>
        <p:spPr>
          <a:xfrm>
            <a:off x="5106670" y="1667510"/>
            <a:ext cx="5974715" cy="3383915"/>
          </a:xfrm>
          <a:prstGeom prst="rect">
            <a:avLst/>
          </a:prstGeom>
          <a:solidFill>
            <a:srgbClr val="3A4B5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8" name="矩形 7"/>
          <p:cNvSpPr/>
          <p:nvPr/>
        </p:nvSpPr>
        <p:spPr>
          <a:xfrm>
            <a:off x="1203130" y="1656806"/>
            <a:ext cx="7576457" cy="3500845"/>
          </a:xfrm>
          <a:prstGeom prst="rect">
            <a:avLst/>
          </a:prstGeom>
          <a:noFill/>
          <a:ln w="25400" cap="flat" cmpd="sng" algn="ctr">
            <a:noFill/>
            <a:prstDash val="solid"/>
          </a:ln>
          <a:effectLst>
            <a:outerShdw blurRad="381000" dist="444500" dir="5400000" sx="90000" sy="90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汉仪中黑简" panose="02010609000101010101" pitchFamily="49" charset="-122"/>
              <a:ea typeface="汉仪中黑简" panose="02010609000101010101" pitchFamily="49" charset="-122"/>
              <a:cs typeface="汉仪中黑简" panose="02010609000101010101" pitchFamily="49" charset="-122"/>
              <a:sym typeface="汉仪中黑简" panose="02010609000101010101" pitchFamily="49" charset="-122"/>
            </a:endParaRPr>
          </a:p>
        </p:txBody>
      </p:sp>
      <p:sp>
        <p:nvSpPr>
          <p:cNvPr id="14" name="文本框 13"/>
          <p:cNvSpPr txBox="1"/>
          <p:nvPr/>
        </p:nvSpPr>
        <p:spPr>
          <a:xfrm>
            <a:off x="6223000" y="1874520"/>
            <a:ext cx="4373245" cy="787780"/>
          </a:xfrm>
          <a:prstGeom prst="rect">
            <a:avLst/>
          </a:prstGeom>
          <a:noFill/>
        </p:spPr>
        <p:txBody>
          <a:bodyPr wrap="square" rtlCol="0">
            <a:spAutoFit/>
          </a:bodyPr>
          <a:lstStyle/>
          <a:p>
            <a:pPr marL="0" marR="0" lvl="0" indent="0" algn="just" defTabSz="914400" rtl="0" eaLnBrk="1" fontAlgn="auto" latinLnBrk="0" hangingPunct="0">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单击此处输入文本内容，可根据自己的需要适当地调整文字的颜色或大小等属性。</a:t>
            </a:r>
            <a:endParaRPr kumimoji="0" lang="zh-CN" altLang="en-US" sz="1600" b="0" i="0" u="none" strike="noStrike" kern="1200" cap="none" spc="0" normalizeH="0" baseline="0" noProof="0" dirty="0">
              <a:ln>
                <a:noFill/>
              </a:ln>
              <a:solidFill>
                <a:prstClr val="white"/>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15" name="文本框 14"/>
          <p:cNvSpPr txBox="1"/>
          <p:nvPr/>
        </p:nvSpPr>
        <p:spPr>
          <a:xfrm>
            <a:off x="6223000" y="2939415"/>
            <a:ext cx="4373245" cy="787780"/>
          </a:xfrm>
          <a:prstGeom prst="rect">
            <a:avLst/>
          </a:prstGeom>
          <a:noFill/>
        </p:spPr>
        <p:txBody>
          <a:bodyPr wrap="square" rtlCol="0">
            <a:spAutoFit/>
          </a:bodyPr>
          <a:lstStyle/>
          <a:p>
            <a:pPr marL="0" marR="0" lvl="0" indent="0" algn="just" defTabSz="914400" rtl="0" eaLnBrk="1" fontAlgn="auto" latinLnBrk="0" hangingPunct="0">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单击此处输入文本内容，可根据自己的需要适当地调整文字的颜色或大小等属性。</a:t>
            </a:r>
            <a:endParaRPr kumimoji="0" lang="zh-CN" altLang="en-US" sz="1600" b="0" i="0" u="none" strike="noStrike" kern="1200" cap="none" spc="0" normalizeH="0" baseline="0" noProof="0" dirty="0">
              <a:ln>
                <a:noFill/>
              </a:ln>
              <a:solidFill>
                <a:prstClr val="white"/>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16" name="文本框 15"/>
          <p:cNvSpPr txBox="1"/>
          <p:nvPr/>
        </p:nvSpPr>
        <p:spPr>
          <a:xfrm>
            <a:off x="6223000" y="4004310"/>
            <a:ext cx="4373245" cy="787780"/>
          </a:xfrm>
          <a:prstGeom prst="rect">
            <a:avLst/>
          </a:prstGeom>
          <a:noFill/>
        </p:spPr>
        <p:txBody>
          <a:bodyPr wrap="square" rtlCol="0">
            <a:spAutoFit/>
          </a:bodyPr>
          <a:lstStyle/>
          <a:p>
            <a:pPr marL="0" marR="0" lvl="0" indent="0" algn="just" defTabSz="914400" rtl="0" eaLnBrk="1" fontAlgn="auto" latinLnBrk="0" hangingPunct="0">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rPr>
              <a:t>单击此处输入文本内容，可根据自己的需要适当地调整文字的颜色或大小等属性。</a:t>
            </a:r>
            <a:endParaRPr kumimoji="0" lang="zh-CN" altLang="en-US" sz="1600" b="0" i="0" u="none" strike="noStrike" kern="1200" cap="none" spc="0" normalizeH="0" baseline="0" noProof="0" dirty="0">
              <a:ln>
                <a:noFill/>
              </a:ln>
              <a:solidFill>
                <a:prstClr val="white"/>
              </a:solidFill>
              <a:effectLst/>
              <a:uLnTx/>
              <a:uFillTx/>
              <a:latin typeface="汉仪中黑简" panose="02010609000101010101" pitchFamily="49" charset="-122"/>
              <a:ea typeface="汉仪中黑简" panose="02010609000101010101" pitchFamily="49" charset="-122"/>
              <a:cs typeface="+mn-ea"/>
              <a:sym typeface="汉仪中黑简" panose="02010609000101010101" pitchFamily="49" charset="-122"/>
            </a:endParaRPr>
          </a:p>
        </p:txBody>
      </p:sp>
      <p:sp>
        <p:nvSpPr>
          <p:cNvPr id="35" name="任意多边形"/>
          <p:cNvSpPr>
            <a:spLocks noChangeAspect="1"/>
          </p:cNvSpPr>
          <p:nvPr/>
        </p:nvSpPr>
        <p:spPr bwMode="auto">
          <a:xfrm>
            <a:off x="5666780" y="2044728"/>
            <a:ext cx="441179" cy="576076"/>
          </a:xfrm>
          <a:custGeom>
            <a:avLst/>
            <a:gdLst>
              <a:gd name="connsiteX0" fmla="*/ 104790 w 436941"/>
              <a:gd name="connsiteY0" fmla="*/ 376325 h 603828"/>
              <a:gd name="connsiteX1" fmla="*/ 332152 w 436941"/>
              <a:gd name="connsiteY1" fmla="*/ 376325 h 603828"/>
              <a:gd name="connsiteX2" fmla="*/ 218532 w 436941"/>
              <a:gd name="connsiteY2" fmla="*/ 489794 h 603828"/>
              <a:gd name="connsiteX3" fmla="*/ 104790 w 436941"/>
              <a:gd name="connsiteY3" fmla="*/ 376325 h 603828"/>
              <a:gd name="connsiteX4" fmla="*/ 189191 w 436941"/>
              <a:gd name="connsiteY4" fmla="*/ 64795 h 603828"/>
              <a:gd name="connsiteX5" fmla="*/ 189191 w 436941"/>
              <a:gd name="connsiteY5" fmla="*/ 210434 h 603828"/>
              <a:gd name="connsiteX6" fmla="*/ 167521 w 436941"/>
              <a:gd name="connsiteY6" fmla="*/ 241069 h 603828"/>
              <a:gd name="connsiteX7" fmla="*/ 64890 w 436941"/>
              <a:gd name="connsiteY7" fmla="*/ 385735 h 603828"/>
              <a:gd name="connsiteX8" fmla="*/ 218532 w 436941"/>
              <a:gd name="connsiteY8" fmla="*/ 539033 h 603828"/>
              <a:gd name="connsiteX9" fmla="*/ 372051 w 436941"/>
              <a:gd name="connsiteY9" fmla="*/ 385735 h 603828"/>
              <a:gd name="connsiteX10" fmla="*/ 269421 w 436941"/>
              <a:gd name="connsiteY10" fmla="*/ 241069 h 603828"/>
              <a:gd name="connsiteX11" fmla="*/ 247750 w 436941"/>
              <a:gd name="connsiteY11" fmla="*/ 210434 h 603828"/>
              <a:gd name="connsiteX12" fmla="*/ 247750 w 436941"/>
              <a:gd name="connsiteY12" fmla="*/ 64795 h 603828"/>
              <a:gd name="connsiteX13" fmla="*/ 124301 w 436941"/>
              <a:gd name="connsiteY13" fmla="*/ 0 h 603828"/>
              <a:gd name="connsiteX14" fmla="*/ 312640 w 436941"/>
              <a:gd name="connsiteY14" fmla="*/ 0 h 603828"/>
              <a:gd name="connsiteX15" fmla="*/ 345146 w 436941"/>
              <a:gd name="connsiteY15" fmla="*/ 32458 h 603828"/>
              <a:gd name="connsiteX16" fmla="*/ 312762 w 436941"/>
              <a:gd name="connsiteY16" fmla="*/ 64795 h 603828"/>
              <a:gd name="connsiteX17" fmla="*/ 312762 w 436941"/>
              <a:gd name="connsiteY17" fmla="*/ 188795 h 603828"/>
              <a:gd name="connsiteX18" fmla="*/ 436941 w 436941"/>
              <a:gd name="connsiteY18" fmla="*/ 385735 h 603828"/>
              <a:gd name="connsiteX19" fmla="*/ 218532 w 436941"/>
              <a:gd name="connsiteY19" fmla="*/ 603828 h 603828"/>
              <a:gd name="connsiteX20" fmla="*/ 0 w 436941"/>
              <a:gd name="connsiteY20" fmla="*/ 385735 h 603828"/>
              <a:gd name="connsiteX21" fmla="*/ 124301 w 436941"/>
              <a:gd name="connsiteY21" fmla="*/ 188795 h 603828"/>
              <a:gd name="connsiteX22" fmla="*/ 124301 w 436941"/>
              <a:gd name="connsiteY22" fmla="*/ 64795 h 603828"/>
              <a:gd name="connsiteX23" fmla="*/ 91917 w 436941"/>
              <a:gd name="connsiteY23" fmla="*/ 32458 h 603828"/>
              <a:gd name="connsiteX24" fmla="*/ 124301 w 436941"/>
              <a:gd name="connsiteY2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941" h="603828">
                <a:moveTo>
                  <a:pt x="104790" y="376325"/>
                </a:moveTo>
                <a:lnTo>
                  <a:pt x="332152" y="376325"/>
                </a:lnTo>
                <a:cubicBezTo>
                  <a:pt x="332152" y="438958"/>
                  <a:pt x="281248" y="489794"/>
                  <a:pt x="218532" y="489794"/>
                </a:cubicBezTo>
                <a:cubicBezTo>
                  <a:pt x="155694" y="489794"/>
                  <a:pt x="104790" y="438958"/>
                  <a:pt x="104790" y="376325"/>
                </a:cubicBezTo>
                <a:close/>
                <a:moveTo>
                  <a:pt x="189191" y="64795"/>
                </a:moveTo>
                <a:lnTo>
                  <a:pt x="189191" y="210434"/>
                </a:lnTo>
                <a:cubicBezTo>
                  <a:pt x="189191" y="224171"/>
                  <a:pt x="180547" y="236449"/>
                  <a:pt x="167521" y="241069"/>
                </a:cubicBezTo>
                <a:cubicBezTo>
                  <a:pt x="106161" y="262587"/>
                  <a:pt x="64890" y="320696"/>
                  <a:pt x="64890" y="385735"/>
                </a:cubicBezTo>
                <a:cubicBezTo>
                  <a:pt x="64890" y="470225"/>
                  <a:pt x="133797" y="539033"/>
                  <a:pt x="218532" y="539033"/>
                </a:cubicBezTo>
                <a:cubicBezTo>
                  <a:pt x="303144" y="539033"/>
                  <a:pt x="372051" y="470225"/>
                  <a:pt x="372051" y="385735"/>
                </a:cubicBezTo>
                <a:cubicBezTo>
                  <a:pt x="372051" y="320696"/>
                  <a:pt x="330780" y="262587"/>
                  <a:pt x="269421" y="241069"/>
                </a:cubicBezTo>
                <a:cubicBezTo>
                  <a:pt x="256516" y="236449"/>
                  <a:pt x="247750" y="224171"/>
                  <a:pt x="247750" y="210434"/>
                </a:cubicBezTo>
                <a:lnTo>
                  <a:pt x="247750" y="64795"/>
                </a:lnTo>
                <a:close/>
                <a:moveTo>
                  <a:pt x="124301" y="0"/>
                </a:moveTo>
                <a:lnTo>
                  <a:pt x="312640" y="0"/>
                </a:lnTo>
                <a:cubicBezTo>
                  <a:pt x="330536" y="0"/>
                  <a:pt x="345146" y="14466"/>
                  <a:pt x="345146" y="32458"/>
                </a:cubicBezTo>
                <a:cubicBezTo>
                  <a:pt x="345146" y="50329"/>
                  <a:pt x="330658" y="64795"/>
                  <a:pt x="312762" y="64795"/>
                </a:cubicBezTo>
                <a:lnTo>
                  <a:pt x="312762" y="188795"/>
                </a:lnTo>
                <a:cubicBezTo>
                  <a:pt x="387878" y="224779"/>
                  <a:pt x="436941" y="301124"/>
                  <a:pt x="436941" y="385735"/>
                </a:cubicBezTo>
                <a:cubicBezTo>
                  <a:pt x="436941" y="505966"/>
                  <a:pt x="338937" y="603828"/>
                  <a:pt x="218532" y="603828"/>
                </a:cubicBezTo>
                <a:cubicBezTo>
                  <a:pt x="98004" y="603828"/>
                  <a:pt x="0" y="505966"/>
                  <a:pt x="0" y="385735"/>
                </a:cubicBezTo>
                <a:cubicBezTo>
                  <a:pt x="0" y="301124"/>
                  <a:pt x="49063" y="224779"/>
                  <a:pt x="124301" y="188795"/>
                </a:cubicBezTo>
                <a:lnTo>
                  <a:pt x="124301" y="64795"/>
                </a:lnTo>
                <a:cubicBezTo>
                  <a:pt x="106405" y="64795"/>
                  <a:pt x="91917" y="50329"/>
                  <a:pt x="91917" y="32458"/>
                </a:cubicBezTo>
                <a:cubicBezTo>
                  <a:pt x="91917" y="14466"/>
                  <a:pt x="106405" y="0"/>
                  <a:pt x="124301"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54" name="任意多边形"/>
          <p:cNvSpPr>
            <a:spLocks noChangeAspect="1"/>
          </p:cNvSpPr>
          <p:nvPr/>
        </p:nvSpPr>
        <p:spPr bwMode="auto">
          <a:xfrm rot="1152676">
            <a:off x="5632421" y="4195598"/>
            <a:ext cx="520054" cy="516710"/>
          </a:xfrm>
          <a:custGeom>
            <a:avLst/>
            <a:gdLst>
              <a:gd name="T0" fmla="*/ 8079 w 8242"/>
              <a:gd name="T1" fmla="*/ 2177 h 8201"/>
              <a:gd name="T2" fmla="*/ 7493 w 8242"/>
              <a:gd name="T3" fmla="*/ 2177 h 8201"/>
              <a:gd name="T4" fmla="*/ 7402 w 8242"/>
              <a:gd name="T5" fmla="*/ 2260 h 8201"/>
              <a:gd name="T6" fmla="*/ 5982 w 8242"/>
              <a:gd name="T7" fmla="*/ 840 h 8201"/>
              <a:gd name="T8" fmla="*/ 6065 w 8242"/>
              <a:gd name="T9" fmla="*/ 749 h 8201"/>
              <a:gd name="T10" fmla="*/ 6065 w 8242"/>
              <a:gd name="T11" fmla="*/ 163 h 8201"/>
              <a:gd name="T12" fmla="*/ 5478 w 8242"/>
              <a:gd name="T13" fmla="*/ 163 h 8201"/>
              <a:gd name="T14" fmla="*/ 4914 w 8242"/>
              <a:gd name="T15" fmla="*/ 2319 h 8201"/>
              <a:gd name="T16" fmla="*/ 2903 w 8242"/>
              <a:gd name="T17" fmla="*/ 2903 h 8201"/>
              <a:gd name="T18" fmla="*/ 2319 w 8242"/>
              <a:gd name="T19" fmla="*/ 4914 h 8201"/>
              <a:gd name="T20" fmla="*/ 163 w 8242"/>
              <a:gd name="T21" fmla="*/ 5478 h 8201"/>
              <a:gd name="T22" fmla="*/ 163 w 8242"/>
              <a:gd name="T23" fmla="*/ 6065 h 8201"/>
              <a:gd name="T24" fmla="*/ 456 w 8242"/>
              <a:gd name="T25" fmla="*/ 6187 h 8201"/>
              <a:gd name="T26" fmla="*/ 749 w 8242"/>
              <a:gd name="T27" fmla="*/ 6065 h 8201"/>
              <a:gd name="T28" fmla="*/ 840 w 8242"/>
              <a:gd name="T29" fmla="*/ 5982 h 8201"/>
              <a:gd name="T30" fmla="*/ 2260 w 8242"/>
              <a:gd name="T31" fmla="*/ 7402 h 8201"/>
              <a:gd name="T32" fmla="*/ 2177 w 8242"/>
              <a:gd name="T33" fmla="*/ 7493 h 8201"/>
              <a:gd name="T34" fmla="*/ 2177 w 8242"/>
              <a:gd name="T35" fmla="*/ 8079 h 8201"/>
              <a:gd name="T36" fmla="*/ 2470 w 8242"/>
              <a:gd name="T37" fmla="*/ 8201 h 8201"/>
              <a:gd name="T38" fmla="*/ 2764 w 8242"/>
              <a:gd name="T39" fmla="*/ 8079 h 8201"/>
              <a:gd name="T40" fmla="*/ 3328 w 8242"/>
              <a:gd name="T41" fmla="*/ 5923 h 8201"/>
              <a:gd name="T42" fmla="*/ 5339 w 8242"/>
              <a:gd name="T43" fmla="*/ 5339 h 8201"/>
              <a:gd name="T44" fmla="*/ 5923 w 8242"/>
              <a:gd name="T45" fmla="*/ 3328 h 8201"/>
              <a:gd name="T46" fmla="*/ 8079 w 8242"/>
              <a:gd name="T47" fmla="*/ 2764 h 8201"/>
              <a:gd name="T48" fmla="*/ 8079 w 8242"/>
              <a:gd name="T49" fmla="*/ 2177 h 8201"/>
              <a:gd name="T50" fmla="*/ 5062 w 8242"/>
              <a:gd name="T51" fmla="*/ 3179 h 8201"/>
              <a:gd name="T52" fmla="*/ 4951 w 8242"/>
              <a:gd name="T53" fmla="*/ 4499 h 8201"/>
              <a:gd name="T54" fmla="*/ 3743 w 8242"/>
              <a:gd name="T55" fmla="*/ 3291 h 8201"/>
              <a:gd name="T56" fmla="*/ 5062 w 8242"/>
              <a:gd name="T57" fmla="*/ 3179 h 8201"/>
              <a:gd name="T58" fmla="*/ 1470 w 8242"/>
              <a:gd name="T59" fmla="*/ 5708 h 8201"/>
              <a:gd name="T60" fmla="*/ 2464 w 8242"/>
              <a:gd name="T61" fmla="*/ 5778 h 8201"/>
              <a:gd name="T62" fmla="*/ 2534 w 8242"/>
              <a:gd name="T63" fmla="*/ 6772 h 8201"/>
              <a:gd name="T64" fmla="*/ 1470 w 8242"/>
              <a:gd name="T65" fmla="*/ 5708 h 8201"/>
              <a:gd name="T66" fmla="*/ 3179 w 8242"/>
              <a:gd name="T67" fmla="*/ 5063 h 8201"/>
              <a:gd name="T68" fmla="*/ 3291 w 8242"/>
              <a:gd name="T69" fmla="*/ 3743 h 8201"/>
              <a:gd name="T70" fmla="*/ 4499 w 8242"/>
              <a:gd name="T71" fmla="*/ 4951 h 8201"/>
              <a:gd name="T72" fmla="*/ 3179 w 8242"/>
              <a:gd name="T73" fmla="*/ 5063 h 8201"/>
              <a:gd name="T74" fmla="*/ 5778 w 8242"/>
              <a:gd name="T75" fmla="*/ 2464 h 8201"/>
              <a:gd name="T76" fmla="*/ 5708 w 8242"/>
              <a:gd name="T77" fmla="*/ 1470 h 8201"/>
              <a:gd name="T78" fmla="*/ 6772 w 8242"/>
              <a:gd name="T79" fmla="*/ 2534 h 8201"/>
              <a:gd name="T80" fmla="*/ 5778 w 8242"/>
              <a:gd name="T81" fmla="*/ 2464 h 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42" h="8201">
                <a:moveTo>
                  <a:pt x="8079" y="2177"/>
                </a:moveTo>
                <a:cubicBezTo>
                  <a:pt x="7917" y="2015"/>
                  <a:pt x="7655" y="2015"/>
                  <a:pt x="7493" y="2177"/>
                </a:cubicBezTo>
                <a:cubicBezTo>
                  <a:pt x="7463" y="2207"/>
                  <a:pt x="7433" y="2234"/>
                  <a:pt x="7402" y="2260"/>
                </a:cubicBezTo>
                <a:lnTo>
                  <a:pt x="5982" y="840"/>
                </a:lnTo>
                <a:cubicBezTo>
                  <a:pt x="6008" y="809"/>
                  <a:pt x="6035" y="779"/>
                  <a:pt x="6065" y="749"/>
                </a:cubicBezTo>
                <a:cubicBezTo>
                  <a:pt x="6227" y="587"/>
                  <a:pt x="6227" y="325"/>
                  <a:pt x="6065" y="163"/>
                </a:cubicBezTo>
                <a:cubicBezTo>
                  <a:pt x="5903" y="0"/>
                  <a:pt x="5640" y="0"/>
                  <a:pt x="5478" y="163"/>
                </a:cubicBezTo>
                <a:cubicBezTo>
                  <a:pt x="4816" y="825"/>
                  <a:pt x="4808" y="1592"/>
                  <a:pt x="4914" y="2319"/>
                </a:cubicBezTo>
                <a:cubicBezTo>
                  <a:pt x="4231" y="2237"/>
                  <a:pt x="3521" y="2285"/>
                  <a:pt x="2903" y="2903"/>
                </a:cubicBezTo>
                <a:cubicBezTo>
                  <a:pt x="2285" y="3521"/>
                  <a:pt x="2237" y="4231"/>
                  <a:pt x="2319" y="4914"/>
                </a:cubicBezTo>
                <a:cubicBezTo>
                  <a:pt x="1592" y="4808"/>
                  <a:pt x="825" y="4816"/>
                  <a:pt x="163" y="5478"/>
                </a:cubicBezTo>
                <a:cubicBezTo>
                  <a:pt x="0" y="5640"/>
                  <a:pt x="0" y="5903"/>
                  <a:pt x="163" y="6065"/>
                </a:cubicBezTo>
                <a:cubicBezTo>
                  <a:pt x="244" y="6146"/>
                  <a:pt x="350" y="6187"/>
                  <a:pt x="456" y="6187"/>
                </a:cubicBezTo>
                <a:cubicBezTo>
                  <a:pt x="562" y="6187"/>
                  <a:pt x="668" y="6146"/>
                  <a:pt x="749" y="6065"/>
                </a:cubicBezTo>
                <a:cubicBezTo>
                  <a:pt x="779" y="6035"/>
                  <a:pt x="809" y="6008"/>
                  <a:pt x="840" y="5982"/>
                </a:cubicBezTo>
                <a:lnTo>
                  <a:pt x="2260" y="7402"/>
                </a:lnTo>
                <a:cubicBezTo>
                  <a:pt x="2234" y="7433"/>
                  <a:pt x="2207" y="7463"/>
                  <a:pt x="2177" y="7493"/>
                </a:cubicBezTo>
                <a:cubicBezTo>
                  <a:pt x="2015" y="7655"/>
                  <a:pt x="2015" y="7917"/>
                  <a:pt x="2177" y="8079"/>
                </a:cubicBezTo>
                <a:cubicBezTo>
                  <a:pt x="2258" y="8160"/>
                  <a:pt x="2364" y="8201"/>
                  <a:pt x="2470" y="8201"/>
                </a:cubicBezTo>
                <a:cubicBezTo>
                  <a:pt x="2576" y="8201"/>
                  <a:pt x="2683" y="8160"/>
                  <a:pt x="2764" y="8079"/>
                </a:cubicBezTo>
                <a:cubicBezTo>
                  <a:pt x="3426" y="7417"/>
                  <a:pt x="3434" y="6650"/>
                  <a:pt x="3328" y="5923"/>
                </a:cubicBezTo>
                <a:cubicBezTo>
                  <a:pt x="4011" y="6005"/>
                  <a:pt x="4721" y="5957"/>
                  <a:pt x="5339" y="5339"/>
                </a:cubicBezTo>
                <a:cubicBezTo>
                  <a:pt x="5957" y="4721"/>
                  <a:pt x="6005" y="4011"/>
                  <a:pt x="5923" y="3328"/>
                </a:cubicBezTo>
                <a:cubicBezTo>
                  <a:pt x="6650" y="3434"/>
                  <a:pt x="7417" y="3426"/>
                  <a:pt x="8079" y="2764"/>
                </a:cubicBezTo>
                <a:cubicBezTo>
                  <a:pt x="8242" y="2602"/>
                  <a:pt x="8242" y="2339"/>
                  <a:pt x="8079" y="2177"/>
                </a:cubicBezTo>
                <a:close/>
                <a:moveTo>
                  <a:pt x="5062" y="3179"/>
                </a:moveTo>
                <a:cubicBezTo>
                  <a:pt x="5151" y="3727"/>
                  <a:pt x="5166" y="4141"/>
                  <a:pt x="4951" y="4499"/>
                </a:cubicBezTo>
                <a:lnTo>
                  <a:pt x="3743" y="3291"/>
                </a:lnTo>
                <a:cubicBezTo>
                  <a:pt x="4101" y="3076"/>
                  <a:pt x="4515" y="3091"/>
                  <a:pt x="5062" y="3179"/>
                </a:cubicBezTo>
                <a:close/>
                <a:moveTo>
                  <a:pt x="1470" y="5708"/>
                </a:moveTo>
                <a:cubicBezTo>
                  <a:pt x="1753" y="5671"/>
                  <a:pt x="2076" y="5711"/>
                  <a:pt x="2464" y="5778"/>
                </a:cubicBezTo>
                <a:cubicBezTo>
                  <a:pt x="2531" y="6166"/>
                  <a:pt x="2571" y="6489"/>
                  <a:pt x="2534" y="6772"/>
                </a:cubicBezTo>
                <a:lnTo>
                  <a:pt x="1470" y="5708"/>
                </a:lnTo>
                <a:close/>
                <a:moveTo>
                  <a:pt x="3179" y="5063"/>
                </a:moveTo>
                <a:cubicBezTo>
                  <a:pt x="3091" y="4515"/>
                  <a:pt x="3076" y="4101"/>
                  <a:pt x="3291" y="3743"/>
                </a:cubicBezTo>
                <a:lnTo>
                  <a:pt x="4499" y="4951"/>
                </a:lnTo>
                <a:cubicBezTo>
                  <a:pt x="4141" y="5166"/>
                  <a:pt x="3727" y="5151"/>
                  <a:pt x="3179" y="5063"/>
                </a:cubicBezTo>
                <a:close/>
                <a:moveTo>
                  <a:pt x="5778" y="2464"/>
                </a:moveTo>
                <a:cubicBezTo>
                  <a:pt x="5711" y="2076"/>
                  <a:pt x="5671" y="1753"/>
                  <a:pt x="5708" y="1470"/>
                </a:cubicBezTo>
                <a:lnTo>
                  <a:pt x="6772" y="2534"/>
                </a:lnTo>
                <a:cubicBezTo>
                  <a:pt x="6489" y="2571"/>
                  <a:pt x="6166" y="2531"/>
                  <a:pt x="5778" y="2464"/>
                </a:cubicBezTo>
                <a:close/>
              </a:path>
            </a:pathLst>
          </a:cu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31" name="任意多边形"/>
          <p:cNvSpPr>
            <a:spLocks noChangeAspect="1"/>
          </p:cNvSpPr>
          <p:nvPr/>
        </p:nvSpPr>
        <p:spPr bwMode="auto">
          <a:xfrm>
            <a:off x="5659755" y="3141345"/>
            <a:ext cx="448310" cy="448310"/>
          </a:xfrm>
          <a:custGeom>
            <a:avLst/>
            <a:gdLst>
              <a:gd name="T0" fmla="*/ 5754 w 6519"/>
              <a:gd name="T1" fmla="*/ 4984 h 6533"/>
              <a:gd name="T2" fmla="*/ 5242 w 6519"/>
              <a:gd name="T3" fmla="*/ 5181 h 6533"/>
              <a:gd name="T4" fmla="*/ 4254 w 6519"/>
              <a:gd name="T5" fmla="*/ 4140 h 6533"/>
              <a:gd name="T6" fmla="*/ 4584 w 6519"/>
              <a:gd name="T7" fmla="*/ 3260 h 6533"/>
              <a:gd name="T8" fmla="*/ 3259 w 6519"/>
              <a:gd name="T9" fmla="*/ 1935 h 6533"/>
              <a:gd name="T10" fmla="*/ 3052 w 6519"/>
              <a:gd name="T11" fmla="*/ 1951 h 6533"/>
              <a:gd name="T12" fmla="*/ 3295 w 6519"/>
              <a:gd name="T13" fmla="*/ 1035 h 6533"/>
              <a:gd name="T14" fmla="*/ 3771 w 6519"/>
              <a:gd name="T15" fmla="*/ 517 h 6533"/>
              <a:gd name="T16" fmla="*/ 3254 w 6519"/>
              <a:gd name="T17" fmla="*/ 0 h 6533"/>
              <a:gd name="T18" fmla="*/ 2746 w 6519"/>
              <a:gd name="T19" fmla="*/ 523 h 6533"/>
              <a:gd name="T20" fmla="*/ 3040 w 6519"/>
              <a:gd name="T21" fmla="*/ 988 h 6533"/>
              <a:gd name="T22" fmla="*/ 3040 w 6519"/>
              <a:gd name="T23" fmla="*/ 993 h 6533"/>
              <a:gd name="T24" fmla="*/ 2756 w 6519"/>
              <a:gd name="T25" fmla="*/ 2039 h 6533"/>
              <a:gd name="T26" fmla="*/ 2295 w 6519"/>
              <a:gd name="T27" fmla="*/ 2355 h 6533"/>
              <a:gd name="T28" fmla="*/ 1327 w 6519"/>
              <a:gd name="T29" fmla="*/ 1315 h 6533"/>
              <a:gd name="T30" fmla="*/ 1544 w 6519"/>
              <a:gd name="T31" fmla="*/ 776 h 6533"/>
              <a:gd name="T32" fmla="*/ 772 w 6519"/>
              <a:gd name="T33" fmla="*/ 4 h 6533"/>
              <a:gd name="T34" fmla="*/ 0 w 6519"/>
              <a:gd name="T35" fmla="*/ 776 h 6533"/>
              <a:gd name="T36" fmla="*/ 772 w 6519"/>
              <a:gd name="T37" fmla="*/ 1548 h 6533"/>
              <a:gd name="T38" fmla="*/ 1106 w 6519"/>
              <a:gd name="T39" fmla="*/ 1472 h 6533"/>
              <a:gd name="T40" fmla="*/ 2134 w 6519"/>
              <a:gd name="T41" fmla="*/ 2573 h 6533"/>
              <a:gd name="T42" fmla="*/ 1938 w 6519"/>
              <a:gd name="T43" fmla="*/ 3272 h 6533"/>
              <a:gd name="T44" fmla="*/ 2204 w 6519"/>
              <a:gd name="T45" fmla="*/ 4071 h 6533"/>
              <a:gd name="T46" fmla="*/ 1492 w 6519"/>
              <a:gd name="T47" fmla="*/ 4783 h 6533"/>
              <a:gd name="T48" fmla="*/ 954 w 6519"/>
              <a:gd name="T49" fmla="*/ 4617 h 6533"/>
              <a:gd name="T50" fmla="*/ 2 w 6519"/>
              <a:gd name="T51" fmla="*/ 5575 h 6533"/>
              <a:gd name="T52" fmla="*/ 954 w 6519"/>
              <a:gd name="T53" fmla="*/ 6527 h 6533"/>
              <a:gd name="T54" fmla="*/ 1906 w 6519"/>
              <a:gd name="T55" fmla="*/ 5575 h 6533"/>
              <a:gd name="T56" fmla="*/ 1683 w 6519"/>
              <a:gd name="T57" fmla="*/ 4964 h 6533"/>
              <a:gd name="T58" fmla="*/ 2382 w 6519"/>
              <a:gd name="T59" fmla="*/ 4265 h 6533"/>
              <a:gd name="T60" fmla="*/ 3256 w 6519"/>
              <a:gd name="T61" fmla="*/ 4596 h 6533"/>
              <a:gd name="T62" fmla="*/ 4052 w 6519"/>
              <a:gd name="T63" fmla="*/ 4328 h 6533"/>
              <a:gd name="T64" fmla="*/ 5068 w 6519"/>
              <a:gd name="T65" fmla="*/ 5393 h 6533"/>
              <a:gd name="T66" fmla="*/ 4975 w 6519"/>
              <a:gd name="T67" fmla="*/ 5761 h 6533"/>
              <a:gd name="T68" fmla="*/ 5747 w 6519"/>
              <a:gd name="T69" fmla="*/ 6533 h 6533"/>
              <a:gd name="T70" fmla="*/ 6519 w 6519"/>
              <a:gd name="T71" fmla="*/ 5761 h 6533"/>
              <a:gd name="T72" fmla="*/ 5754 w 6519"/>
              <a:gd name="T73" fmla="*/ 4984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19" h="6533">
                <a:moveTo>
                  <a:pt x="5754" y="4984"/>
                </a:moveTo>
                <a:cubicBezTo>
                  <a:pt x="5556" y="4984"/>
                  <a:pt x="5376" y="5056"/>
                  <a:pt x="5242" y="5181"/>
                </a:cubicBezTo>
                <a:lnTo>
                  <a:pt x="4254" y="4140"/>
                </a:lnTo>
                <a:cubicBezTo>
                  <a:pt x="4460" y="3907"/>
                  <a:pt x="4584" y="3601"/>
                  <a:pt x="4584" y="3260"/>
                </a:cubicBezTo>
                <a:cubicBezTo>
                  <a:pt x="4584" y="2531"/>
                  <a:pt x="3988" y="1935"/>
                  <a:pt x="3259" y="1935"/>
                </a:cubicBezTo>
                <a:cubicBezTo>
                  <a:pt x="3192" y="1935"/>
                  <a:pt x="3119" y="1940"/>
                  <a:pt x="3052" y="1951"/>
                </a:cubicBezTo>
                <a:cubicBezTo>
                  <a:pt x="3052" y="1951"/>
                  <a:pt x="3295" y="1040"/>
                  <a:pt x="3295" y="1035"/>
                </a:cubicBezTo>
                <a:cubicBezTo>
                  <a:pt x="3564" y="1013"/>
                  <a:pt x="3771" y="792"/>
                  <a:pt x="3771" y="517"/>
                </a:cubicBezTo>
                <a:cubicBezTo>
                  <a:pt x="3771" y="232"/>
                  <a:pt x="3538" y="0"/>
                  <a:pt x="3254" y="0"/>
                </a:cubicBezTo>
                <a:cubicBezTo>
                  <a:pt x="2970" y="0"/>
                  <a:pt x="2746" y="239"/>
                  <a:pt x="2746" y="523"/>
                </a:cubicBezTo>
                <a:cubicBezTo>
                  <a:pt x="2746" y="729"/>
                  <a:pt x="2870" y="905"/>
                  <a:pt x="3040" y="988"/>
                </a:cubicBezTo>
                <a:lnTo>
                  <a:pt x="3040" y="993"/>
                </a:lnTo>
                <a:lnTo>
                  <a:pt x="2756" y="2039"/>
                </a:lnTo>
                <a:cubicBezTo>
                  <a:pt x="2580" y="2112"/>
                  <a:pt x="2423" y="2221"/>
                  <a:pt x="2295" y="2355"/>
                </a:cubicBezTo>
                <a:lnTo>
                  <a:pt x="1327" y="1315"/>
                </a:lnTo>
                <a:cubicBezTo>
                  <a:pt x="1462" y="1175"/>
                  <a:pt x="1544" y="988"/>
                  <a:pt x="1544" y="776"/>
                </a:cubicBezTo>
                <a:cubicBezTo>
                  <a:pt x="1544" y="352"/>
                  <a:pt x="1198" y="4"/>
                  <a:pt x="772" y="4"/>
                </a:cubicBezTo>
                <a:cubicBezTo>
                  <a:pt x="347" y="4"/>
                  <a:pt x="0" y="351"/>
                  <a:pt x="0" y="776"/>
                </a:cubicBezTo>
                <a:cubicBezTo>
                  <a:pt x="0" y="1200"/>
                  <a:pt x="347" y="1548"/>
                  <a:pt x="772" y="1548"/>
                </a:cubicBezTo>
                <a:cubicBezTo>
                  <a:pt x="890" y="1548"/>
                  <a:pt x="1008" y="1517"/>
                  <a:pt x="1106" y="1472"/>
                </a:cubicBezTo>
                <a:lnTo>
                  <a:pt x="2134" y="2573"/>
                </a:lnTo>
                <a:cubicBezTo>
                  <a:pt x="2010" y="2775"/>
                  <a:pt x="1938" y="3013"/>
                  <a:pt x="1938" y="3272"/>
                </a:cubicBezTo>
                <a:cubicBezTo>
                  <a:pt x="1938" y="3571"/>
                  <a:pt x="2040" y="3849"/>
                  <a:pt x="2204" y="4071"/>
                </a:cubicBezTo>
                <a:cubicBezTo>
                  <a:pt x="2204" y="4071"/>
                  <a:pt x="1498" y="4783"/>
                  <a:pt x="1492" y="4783"/>
                </a:cubicBezTo>
                <a:cubicBezTo>
                  <a:pt x="1338" y="4679"/>
                  <a:pt x="1156" y="4617"/>
                  <a:pt x="954" y="4617"/>
                </a:cubicBezTo>
                <a:cubicBezTo>
                  <a:pt x="426" y="4623"/>
                  <a:pt x="2" y="5047"/>
                  <a:pt x="2" y="5575"/>
                </a:cubicBezTo>
                <a:cubicBezTo>
                  <a:pt x="2" y="6103"/>
                  <a:pt x="426" y="6527"/>
                  <a:pt x="954" y="6527"/>
                </a:cubicBezTo>
                <a:cubicBezTo>
                  <a:pt x="1482" y="6527"/>
                  <a:pt x="1906" y="6103"/>
                  <a:pt x="1906" y="5575"/>
                </a:cubicBezTo>
                <a:cubicBezTo>
                  <a:pt x="1906" y="5341"/>
                  <a:pt x="1823" y="5129"/>
                  <a:pt x="1683" y="4964"/>
                </a:cubicBezTo>
                <a:lnTo>
                  <a:pt x="2382" y="4265"/>
                </a:lnTo>
                <a:cubicBezTo>
                  <a:pt x="2615" y="4472"/>
                  <a:pt x="2920" y="4596"/>
                  <a:pt x="3256" y="4596"/>
                </a:cubicBezTo>
                <a:cubicBezTo>
                  <a:pt x="3556" y="4596"/>
                  <a:pt x="3831" y="4497"/>
                  <a:pt x="4052" y="4328"/>
                </a:cubicBezTo>
                <a:cubicBezTo>
                  <a:pt x="4052" y="4328"/>
                  <a:pt x="5063" y="5389"/>
                  <a:pt x="5068" y="5393"/>
                </a:cubicBezTo>
                <a:cubicBezTo>
                  <a:pt x="5006" y="5503"/>
                  <a:pt x="4975" y="5627"/>
                  <a:pt x="4975" y="5761"/>
                </a:cubicBezTo>
                <a:cubicBezTo>
                  <a:pt x="4975" y="6185"/>
                  <a:pt x="5322" y="6533"/>
                  <a:pt x="5747" y="6533"/>
                </a:cubicBezTo>
                <a:cubicBezTo>
                  <a:pt x="6172" y="6533"/>
                  <a:pt x="6519" y="6187"/>
                  <a:pt x="6519" y="5761"/>
                </a:cubicBezTo>
                <a:cubicBezTo>
                  <a:pt x="6519" y="5336"/>
                  <a:pt x="6178" y="4984"/>
                  <a:pt x="5754" y="4984"/>
                </a:cubicBezTo>
                <a:close/>
              </a:path>
            </a:pathLst>
          </a:custGeom>
          <a:solidFill>
            <a:schemeClr val="bg1"/>
          </a:solidFill>
          <a:ln>
            <a:noFill/>
          </a:ln>
        </p:spPr>
        <p:txBody>
          <a:bodyPr/>
          <a:lstStyle/>
          <a:p>
            <a:endParaRPr lang="zh-CN" altLang="en-US" dirty="0">
              <a:latin typeface="汉仪中黑简" panose="02010609000101010101" pitchFamily="49" charset="-122"/>
              <a:ea typeface="汉仪中黑简" panose="02010609000101010101" pitchFamily="49" charset="-122"/>
              <a:cs typeface="汉仪中黑简" panose="02010609000101010101" pitchFamily="49" charset="-122"/>
            </a:endParaRPr>
          </a:p>
        </p:txBody>
      </p:sp>
      <p:sp>
        <p:nvSpPr>
          <p:cNvPr id="9" name="TextBox 2"/>
          <p:cNvSpPr txBox="1"/>
          <p:nvPr/>
        </p:nvSpPr>
        <p:spPr>
          <a:xfrm>
            <a:off x="4436745" y="227330"/>
            <a:ext cx="3467735" cy="398780"/>
          </a:xfrm>
          <a:prstGeom prst="rect">
            <a:avLst/>
          </a:prstGeom>
          <a:noFill/>
        </p:spPr>
        <p:txBody>
          <a:bodyPr wrap="square" rtlCol="0">
            <a:spAutoFit/>
          </a:bodyPr>
          <a:lstStyle/>
          <a:p>
            <a:pPr algn="dist" fontAlgn="base">
              <a:spcBef>
                <a:spcPct val="0"/>
              </a:spcBef>
              <a:spcAft>
                <a:spcPct val="0"/>
              </a:spcAft>
              <a:buFont typeface="汉仪中黑简" panose="02010609000101010101" pitchFamily="49" charset="-122"/>
              <a:buNone/>
            </a:pP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工作汇报</a:t>
            </a:r>
            <a:r>
              <a:rPr lang="en-US" altLang="zh-CN"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PPT</a:t>
            </a:r>
            <a:r>
              <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rPr>
              <a:t>模板</a:t>
            </a:r>
            <a:endParaRPr lang="zh-CN" altLang="en-US" sz="2000" spc="300" dirty="0">
              <a:solidFill>
                <a:srgbClr val="3A4B50"/>
              </a:solidFill>
              <a:latin typeface="汉仪大宋简" panose="02010600000101010101" charset="-122"/>
              <a:ea typeface="汉仪大宋简" panose="02010600000101010101" charset="-122"/>
              <a:cs typeface="汉仪大宋简" panose="02010600000101010101" charset="-122"/>
              <a:sym typeface="+mn-ea"/>
            </a:endParaRPr>
          </a:p>
        </p:txBody>
      </p:sp>
      <p:cxnSp>
        <p:nvCxnSpPr>
          <p:cNvPr id="10" name="直接连接符 9"/>
          <p:cNvCxnSpPr>
            <a:stCxn id="9" idx="1"/>
          </p:cNvCxnSpPr>
          <p:nvPr/>
        </p:nvCxnSpPr>
        <p:spPr>
          <a:xfrm flipH="1">
            <a:off x="384302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7904480" y="426720"/>
            <a:ext cx="593725" cy="0"/>
          </a:xfrm>
          <a:prstGeom prst="line">
            <a:avLst/>
          </a:prstGeom>
          <a:ln>
            <a:solidFill>
              <a:srgbClr val="3A4B5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4" grpId="0"/>
      <p:bldP spid="15" grpId="0"/>
      <p:bldP spid="16" grpId="0"/>
      <p:bldP spid="31"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p:cNvSpPr>
            <a:spLocks noChangeArrowheads="1"/>
          </p:cNvSpPr>
          <p:nvPr/>
        </p:nvSpPr>
        <p:spPr bwMode="auto">
          <a:xfrm>
            <a:off x="3905885" y="2610485"/>
            <a:ext cx="4676140"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a:buFont typeface="汉仪中黑简" panose="02010609000101010101" pitchFamily="49" charset="-122"/>
              <a:buNone/>
            </a:pPr>
            <a:r>
              <a:rPr lang="zh-CN" altLang="en-US" sz="4400" dirty="0">
                <a:solidFill>
                  <a:srgbClr val="3A4B50"/>
                </a:solidFill>
                <a:latin typeface="汉仪中黑简" panose="02010609000101010101" pitchFamily="49" charset="-122"/>
                <a:ea typeface="汉仪中黑简" panose="02010609000101010101" pitchFamily="49" charset="-122"/>
                <a:cs typeface="汉仪中黑简" panose="02010609000101010101" pitchFamily="49" charset="-122"/>
              </a:rPr>
              <a:t>感谢您的观看</a:t>
            </a:r>
            <a:endParaRPr lang="zh-CN" altLang="en-US" sz="4400" dirty="0">
              <a:solidFill>
                <a:srgbClr val="3A4B50"/>
              </a:solidFill>
              <a:latin typeface="汉仪中黑简" panose="02010609000101010101" pitchFamily="49" charset="-122"/>
              <a:ea typeface="汉仪中黑简" panose="02010609000101010101" pitchFamily="49" charset="-122"/>
              <a:cs typeface="汉仪中黑简" panose="02010609000101010101" pitchFamily="49" charset="-122"/>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5125" y="990600"/>
            <a:ext cx="11138535" cy="457200"/>
          </a:xfrm>
          <a:prstGeom prst="rect">
            <a:avLst/>
          </a:prstGeom>
          <a:noFill/>
        </p:spPr>
        <p:txBody>
          <a:bodyPr wrap="square" lIns="0" tIns="0" rIns="0" bIns="0" rtlCol="0" anchor="ctr"/>
          <a:lstStyle/>
          <a:p>
            <a:pPr>
              <a:lnSpc>
                <a:spcPct val="100000"/>
              </a:lnSpc>
            </a:pP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方法</a:t>
            </a:r>
            <a:r>
              <a:rPr lang="en-US" altLang="zh-CN"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1</a:t>
            </a: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a:t>
            </a:r>
            <a:r>
              <a:rPr 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sym typeface="+mn-ea"/>
              </a:rPr>
              <a:t>基于多视图纵向数据的增强对比学习用于胸部X线报告生成</a:t>
            </a:r>
            <a:endParaRPr 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endParaRPr>
          </a:p>
          <a:p>
            <a:pPr>
              <a:lnSpc>
                <a:spcPct val="100000"/>
              </a:lnSpc>
            </a:pPr>
            <a:endParaRPr lang="en-US" sz="1600" dirty="0"/>
          </a:p>
        </p:txBody>
      </p:sp>
      <p:sp>
        <p:nvSpPr>
          <p:cNvPr id="4" name="Text 1"/>
          <p:cNvSpPr/>
          <p:nvPr/>
        </p:nvSpPr>
        <p:spPr>
          <a:xfrm>
            <a:off x="254000" y="1879600"/>
            <a:ext cx="6705600" cy="609600"/>
          </a:xfrm>
          <a:prstGeom prst="rect">
            <a:avLst/>
          </a:prstGeom>
          <a:noFill/>
        </p:spPr>
        <p:txBody>
          <a:bodyPr wrap="square" lIns="0" tIns="0" rIns="0" bIns="0" rtlCol="0" anchor="ctr"/>
          <a:lstStyle/>
          <a:p>
            <a:pPr>
              <a:lnSpc>
                <a:spcPct val="130000"/>
              </a:lnSpc>
            </a:pP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传统胸部X线自动报告生成(RRG)系统旨在减轻放射科医生工作负担，但其发展受限于</a:t>
            </a:r>
            <a:r>
              <a:rPr lang="zh-CN" alt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三</a:t>
            </a: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大瓶颈，难以满足临床对准确性与完整性的高要求。</a:t>
            </a:r>
            <a:endParaRPr lang="en-US" sz="1600" dirty="0"/>
          </a:p>
        </p:txBody>
      </p:sp>
      <p:sp>
        <p:nvSpPr>
          <p:cNvPr id="5" name="Shape 2"/>
          <p:cNvSpPr/>
          <p:nvPr>
            <p:custDataLst>
              <p:tags r:id="rId1"/>
            </p:custDataLst>
          </p:nvPr>
        </p:nvSpPr>
        <p:spPr>
          <a:xfrm>
            <a:off x="254000" y="2794000"/>
            <a:ext cx="508000" cy="508000"/>
          </a:xfrm>
          <a:custGeom>
            <a:avLst/>
            <a:gdLst/>
            <a:ahLst/>
            <a:cxnLst/>
            <a:rect l="l" t="t" r="r" b="b"/>
            <a:pathLst>
              <a:path w="508000" h="508000">
                <a:moveTo>
                  <a:pt x="254000" y="0"/>
                </a:moveTo>
                <a:lnTo>
                  <a:pt x="254000" y="0"/>
                </a:lnTo>
                <a:cubicBezTo>
                  <a:pt x="394186" y="0"/>
                  <a:pt x="508000" y="113814"/>
                  <a:pt x="508000" y="254000"/>
                </a:cubicBezTo>
                <a:lnTo>
                  <a:pt x="508000" y="254000"/>
                </a:lnTo>
                <a:cubicBezTo>
                  <a:pt x="508000" y="394186"/>
                  <a:pt x="394186" y="508000"/>
                  <a:pt x="254000" y="508000"/>
                </a:cubicBezTo>
                <a:lnTo>
                  <a:pt x="254000" y="508000"/>
                </a:lnTo>
                <a:cubicBezTo>
                  <a:pt x="113814" y="508000"/>
                  <a:pt x="0" y="394186"/>
                  <a:pt x="0" y="254000"/>
                </a:cubicBezTo>
                <a:lnTo>
                  <a:pt x="0" y="254000"/>
                </a:lnTo>
                <a:cubicBezTo>
                  <a:pt x="0" y="113814"/>
                  <a:pt x="113814" y="0"/>
                  <a:pt x="254000" y="0"/>
                </a:cubicBezTo>
                <a:close/>
              </a:path>
            </a:pathLst>
          </a:custGeom>
          <a:solidFill>
            <a:srgbClr val="007BFF">
              <a:alpha val="20000"/>
            </a:srgbClr>
          </a:solidFill>
        </p:spPr>
      </p:sp>
      <p:sp>
        <p:nvSpPr>
          <p:cNvPr id="6" name="Shape 3"/>
          <p:cNvSpPr/>
          <p:nvPr>
            <p:custDataLst>
              <p:tags r:id="rId2"/>
            </p:custDataLst>
          </p:nvPr>
        </p:nvSpPr>
        <p:spPr>
          <a:xfrm>
            <a:off x="396875" y="2921000"/>
            <a:ext cx="222250" cy="254000"/>
          </a:xfrm>
          <a:custGeom>
            <a:avLst/>
            <a:gdLst/>
            <a:ahLst/>
            <a:cxnLst/>
            <a:rect l="l" t="t" r="r" b="b"/>
            <a:pathLst>
              <a:path w="222250" h="254000">
                <a:moveTo>
                  <a:pt x="31750" y="15875"/>
                </a:moveTo>
                <a:cubicBezTo>
                  <a:pt x="14238" y="15875"/>
                  <a:pt x="0" y="30113"/>
                  <a:pt x="0" y="47625"/>
                </a:cubicBezTo>
                <a:lnTo>
                  <a:pt x="0" y="206375"/>
                </a:lnTo>
                <a:cubicBezTo>
                  <a:pt x="0" y="223887"/>
                  <a:pt x="14238" y="238125"/>
                  <a:pt x="31750" y="238125"/>
                </a:cubicBezTo>
                <a:lnTo>
                  <a:pt x="190500" y="238125"/>
                </a:lnTo>
                <a:cubicBezTo>
                  <a:pt x="208012" y="238125"/>
                  <a:pt x="222250" y="223887"/>
                  <a:pt x="222250" y="206375"/>
                </a:cubicBezTo>
                <a:lnTo>
                  <a:pt x="222250" y="47625"/>
                </a:lnTo>
                <a:cubicBezTo>
                  <a:pt x="222250" y="30113"/>
                  <a:pt x="208012" y="15875"/>
                  <a:pt x="190500" y="15875"/>
                </a:cubicBezTo>
                <a:lnTo>
                  <a:pt x="31750" y="15875"/>
                </a:lnTo>
                <a:close/>
                <a:moveTo>
                  <a:pt x="63500" y="55563"/>
                </a:moveTo>
                <a:cubicBezTo>
                  <a:pt x="76642" y="55563"/>
                  <a:pt x="87313" y="66233"/>
                  <a:pt x="87313" y="79375"/>
                </a:cubicBezTo>
                <a:cubicBezTo>
                  <a:pt x="87313" y="92517"/>
                  <a:pt x="76642" y="103188"/>
                  <a:pt x="63500" y="103188"/>
                </a:cubicBezTo>
                <a:cubicBezTo>
                  <a:pt x="50358" y="103188"/>
                  <a:pt x="39688" y="92517"/>
                  <a:pt x="39688" y="79375"/>
                </a:cubicBezTo>
                <a:cubicBezTo>
                  <a:pt x="39688" y="66233"/>
                  <a:pt x="50358" y="55563"/>
                  <a:pt x="63500" y="55563"/>
                </a:cubicBezTo>
                <a:close/>
                <a:moveTo>
                  <a:pt x="134938" y="111125"/>
                </a:moveTo>
                <a:cubicBezTo>
                  <a:pt x="139105" y="111125"/>
                  <a:pt x="142925" y="113308"/>
                  <a:pt x="145107" y="116830"/>
                </a:cubicBezTo>
                <a:lnTo>
                  <a:pt x="188764" y="188268"/>
                </a:lnTo>
                <a:cubicBezTo>
                  <a:pt x="190996" y="191939"/>
                  <a:pt x="191095" y="196552"/>
                  <a:pt x="189012" y="200323"/>
                </a:cubicBezTo>
                <a:cubicBezTo>
                  <a:pt x="186928" y="204093"/>
                  <a:pt x="182910" y="206375"/>
                  <a:pt x="178594" y="206375"/>
                </a:cubicBezTo>
                <a:lnTo>
                  <a:pt x="43656" y="206375"/>
                </a:lnTo>
                <a:cubicBezTo>
                  <a:pt x="39241" y="206375"/>
                  <a:pt x="35123" y="203895"/>
                  <a:pt x="33089" y="199975"/>
                </a:cubicBezTo>
                <a:cubicBezTo>
                  <a:pt x="31055" y="196056"/>
                  <a:pt x="31353" y="191294"/>
                  <a:pt x="33883" y="187672"/>
                </a:cubicBezTo>
                <a:lnTo>
                  <a:pt x="61664" y="147985"/>
                </a:lnTo>
                <a:cubicBezTo>
                  <a:pt x="63897" y="144810"/>
                  <a:pt x="67518" y="142925"/>
                  <a:pt x="71438" y="142925"/>
                </a:cubicBezTo>
                <a:cubicBezTo>
                  <a:pt x="75357" y="142925"/>
                  <a:pt x="78978" y="144810"/>
                  <a:pt x="81211" y="147985"/>
                </a:cubicBezTo>
                <a:lnTo>
                  <a:pt x="94307" y="166737"/>
                </a:lnTo>
                <a:lnTo>
                  <a:pt x="124768" y="116880"/>
                </a:lnTo>
                <a:cubicBezTo>
                  <a:pt x="126950" y="113357"/>
                  <a:pt x="130770" y="111175"/>
                  <a:pt x="134938" y="111175"/>
                </a:cubicBezTo>
                <a:close/>
              </a:path>
            </a:pathLst>
          </a:custGeom>
          <a:solidFill>
            <a:srgbClr val="007BFF"/>
          </a:solidFill>
        </p:spPr>
      </p:sp>
      <p:sp>
        <p:nvSpPr>
          <p:cNvPr id="7" name="Text 4"/>
          <p:cNvSpPr/>
          <p:nvPr>
            <p:custDataLst>
              <p:tags r:id="rId3"/>
            </p:custDataLst>
          </p:nvPr>
        </p:nvSpPr>
        <p:spPr>
          <a:xfrm>
            <a:off x="914400" y="2794000"/>
            <a:ext cx="6045200" cy="304800"/>
          </a:xfrm>
          <a:prstGeom prst="rect">
            <a:avLst/>
          </a:prstGeom>
          <a:noFill/>
        </p:spPr>
        <p:txBody>
          <a:bodyPr wrap="square" lIns="0" tIns="0" rIns="0" bIns="0" rtlCol="0" anchor="ctr"/>
          <a:lstStyle/>
          <a:p>
            <a:pPr>
              <a:lnSpc>
                <a:spcPct val="130000"/>
              </a:lnSpc>
            </a:pPr>
            <a:r>
              <a:rPr lang="en-US" sz="16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单视图/固定视图限制</a:t>
            </a:r>
            <a:endParaRPr lang="en-US" sz="1600" dirty="0"/>
          </a:p>
        </p:txBody>
      </p:sp>
      <p:sp>
        <p:nvSpPr>
          <p:cNvPr id="8" name="Text 5"/>
          <p:cNvSpPr/>
          <p:nvPr>
            <p:custDataLst>
              <p:tags r:id="rId4"/>
            </p:custDataLst>
          </p:nvPr>
        </p:nvSpPr>
        <p:spPr>
          <a:xfrm>
            <a:off x="914400" y="3098800"/>
            <a:ext cx="6032500" cy="508000"/>
          </a:xfrm>
          <a:prstGeom prst="rect">
            <a:avLst/>
          </a:prstGeom>
          <a:noFill/>
        </p:spPr>
        <p:txBody>
          <a:bodyPr wrap="square" lIns="0" tIns="0" rIns="0" bIns="0" rtlCol="0" anchor="ctr"/>
          <a:lstStyle/>
          <a:p>
            <a:pPr>
              <a:lnSpc>
                <a:spcPct val="120000"/>
              </a:lnSpc>
            </a:pP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大多仅依赖单张图像，忽略了正侧位多视角的空间差异，导致病</a:t>
            </a:r>
            <a:r>
              <a:rPr lang="zh-CN" alt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灶比较</a:t>
            </a: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描述片面。</a:t>
            </a:r>
            <a:endParaRPr lang="en-US" sz="1600" dirty="0"/>
          </a:p>
        </p:txBody>
      </p:sp>
      <p:sp>
        <p:nvSpPr>
          <p:cNvPr id="9" name="Shape 6"/>
          <p:cNvSpPr/>
          <p:nvPr>
            <p:custDataLst>
              <p:tags r:id="rId5"/>
            </p:custDataLst>
          </p:nvPr>
        </p:nvSpPr>
        <p:spPr>
          <a:xfrm>
            <a:off x="254000" y="3810000"/>
            <a:ext cx="508000" cy="508000"/>
          </a:xfrm>
          <a:custGeom>
            <a:avLst/>
            <a:gdLst/>
            <a:ahLst/>
            <a:cxnLst/>
            <a:rect l="l" t="t" r="r" b="b"/>
            <a:pathLst>
              <a:path w="508000" h="508000">
                <a:moveTo>
                  <a:pt x="254000" y="0"/>
                </a:moveTo>
                <a:lnTo>
                  <a:pt x="254000" y="0"/>
                </a:lnTo>
                <a:cubicBezTo>
                  <a:pt x="394186" y="0"/>
                  <a:pt x="508000" y="113814"/>
                  <a:pt x="508000" y="254000"/>
                </a:cubicBezTo>
                <a:lnTo>
                  <a:pt x="508000" y="254000"/>
                </a:lnTo>
                <a:cubicBezTo>
                  <a:pt x="508000" y="394186"/>
                  <a:pt x="394186" y="508000"/>
                  <a:pt x="254000" y="508000"/>
                </a:cubicBezTo>
                <a:lnTo>
                  <a:pt x="254000" y="508000"/>
                </a:lnTo>
                <a:cubicBezTo>
                  <a:pt x="113814" y="508000"/>
                  <a:pt x="0" y="394186"/>
                  <a:pt x="0" y="254000"/>
                </a:cubicBezTo>
                <a:lnTo>
                  <a:pt x="0" y="254000"/>
                </a:lnTo>
                <a:cubicBezTo>
                  <a:pt x="0" y="113814"/>
                  <a:pt x="113814" y="0"/>
                  <a:pt x="254000" y="0"/>
                </a:cubicBezTo>
                <a:close/>
              </a:path>
            </a:pathLst>
          </a:custGeom>
          <a:solidFill>
            <a:srgbClr val="007BFF">
              <a:alpha val="20000"/>
            </a:srgbClr>
          </a:solidFill>
        </p:spPr>
      </p:sp>
      <p:sp>
        <p:nvSpPr>
          <p:cNvPr id="10" name="Shape 7"/>
          <p:cNvSpPr/>
          <p:nvPr>
            <p:custDataLst>
              <p:tags r:id="rId6"/>
            </p:custDataLst>
          </p:nvPr>
        </p:nvSpPr>
        <p:spPr>
          <a:xfrm>
            <a:off x="381000" y="3937000"/>
            <a:ext cx="254000" cy="254000"/>
          </a:xfrm>
          <a:custGeom>
            <a:avLst/>
            <a:gdLst/>
            <a:ahLst/>
            <a:cxnLst/>
            <a:rect l="l" t="t" r="r" b="b"/>
            <a:pathLst>
              <a:path w="254000" h="254000">
                <a:moveTo>
                  <a:pt x="31750" y="31750"/>
                </a:moveTo>
                <a:cubicBezTo>
                  <a:pt x="31750" y="22969"/>
                  <a:pt x="24656" y="15875"/>
                  <a:pt x="15875" y="15875"/>
                </a:cubicBezTo>
                <a:cubicBezTo>
                  <a:pt x="7094" y="15875"/>
                  <a:pt x="0" y="22969"/>
                  <a:pt x="0" y="31750"/>
                </a:cubicBezTo>
                <a:lnTo>
                  <a:pt x="0" y="198438"/>
                </a:lnTo>
                <a:cubicBezTo>
                  <a:pt x="0" y="220365"/>
                  <a:pt x="17760" y="238125"/>
                  <a:pt x="39688" y="238125"/>
                </a:cubicBezTo>
                <a:lnTo>
                  <a:pt x="238125" y="238125"/>
                </a:lnTo>
                <a:cubicBezTo>
                  <a:pt x="246906" y="238125"/>
                  <a:pt x="254000" y="231031"/>
                  <a:pt x="254000" y="222250"/>
                </a:cubicBezTo>
                <a:cubicBezTo>
                  <a:pt x="254000" y="213469"/>
                  <a:pt x="246906" y="206375"/>
                  <a:pt x="238125" y="206375"/>
                </a:cubicBezTo>
                <a:lnTo>
                  <a:pt x="39688" y="206375"/>
                </a:lnTo>
                <a:cubicBezTo>
                  <a:pt x="35322" y="206375"/>
                  <a:pt x="31750" y="202803"/>
                  <a:pt x="31750" y="198438"/>
                </a:cubicBezTo>
                <a:lnTo>
                  <a:pt x="31750" y="31750"/>
                </a:lnTo>
                <a:close/>
                <a:moveTo>
                  <a:pt x="233462" y="74712"/>
                </a:moveTo>
                <a:cubicBezTo>
                  <a:pt x="239663" y="68511"/>
                  <a:pt x="239663" y="58440"/>
                  <a:pt x="233462" y="52239"/>
                </a:cubicBezTo>
                <a:cubicBezTo>
                  <a:pt x="227261" y="46037"/>
                  <a:pt x="217190" y="46037"/>
                  <a:pt x="210989" y="52239"/>
                </a:cubicBezTo>
                <a:lnTo>
                  <a:pt x="158750" y="104527"/>
                </a:lnTo>
                <a:lnTo>
                  <a:pt x="130274" y="76101"/>
                </a:lnTo>
                <a:cubicBezTo>
                  <a:pt x="124073" y="69900"/>
                  <a:pt x="114002" y="69900"/>
                  <a:pt x="107801" y="76101"/>
                </a:cubicBezTo>
                <a:lnTo>
                  <a:pt x="60176" y="123726"/>
                </a:lnTo>
                <a:cubicBezTo>
                  <a:pt x="53975" y="129927"/>
                  <a:pt x="53975" y="139998"/>
                  <a:pt x="60176" y="146199"/>
                </a:cubicBezTo>
                <a:cubicBezTo>
                  <a:pt x="66377" y="152400"/>
                  <a:pt x="76448" y="152400"/>
                  <a:pt x="82649" y="146199"/>
                </a:cubicBezTo>
                <a:lnTo>
                  <a:pt x="119063" y="109786"/>
                </a:lnTo>
                <a:lnTo>
                  <a:pt x="147538" y="138261"/>
                </a:lnTo>
                <a:cubicBezTo>
                  <a:pt x="153739" y="144463"/>
                  <a:pt x="163810" y="144463"/>
                  <a:pt x="170011" y="138261"/>
                </a:cubicBezTo>
                <a:lnTo>
                  <a:pt x="233511" y="74761"/>
                </a:lnTo>
                <a:close/>
              </a:path>
            </a:pathLst>
          </a:custGeom>
          <a:solidFill>
            <a:srgbClr val="007BFF"/>
          </a:solidFill>
        </p:spPr>
      </p:sp>
      <p:sp>
        <p:nvSpPr>
          <p:cNvPr id="11" name="Text 8"/>
          <p:cNvSpPr/>
          <p:nvPr>
            <p:custDataLst>
              <p:tags r:id="rId7"/>
            </p:custDataLst>
          </p:nvPr>
        </p:nvSpPr>
        <p:spPr>
          <a:xfrm>
            <a:off x="914400" y="3810000"/>
            <a:ext cx="6045200" cy="304800"/>
          </a:xfrm>
          <a:prstGeom prst="rect">
            <a:avLst/>
          </a:prstGeom>
          <a:noFill/>
        </p:spPr>
        <p:txBody>
          <a:bodyPr wrap="square" lIns="0" tIns="0" rIns="0" bIns="0" rtlCol="0" anchor="ctr"/>
          <a:lstStyle/>
          <a:p>
            <a:pPr>
              <a:lnSpc>
                <a:spcPct val="130000"/>
              </a:lnSpc>
            </a:pPr>
            <a:r>
              <a:rPr lang="en-US" sz="16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缺乏纵向对比</a:t>
            </a:r>
            <a:endParaRPr lang="en-US" sz="1600" dirty="0"/>
          </a:p>
        </p:txBody>
      </p:sp>
      <p:sp>
        <p:nvSpPr>
          <p:cNvPr id="12" name="Text 9"/>
          <p:cNvSpPr/>
          <p:nvPr>
            <p:custDataLst>
              <p:tags r:id="rId8"/>
            </p:custDataLst>
          </p:nvPr>
        </p:nvSpPr>
        <p:spPr>
          <a:xfrm>
            <a:off x="914400" y="4114800"/>
            <a:ext cx="6032500" cy="508000"/>
          </a:xfrm>
          <a:prstGeom prst="rect">
            <a:avLst/>
          </a:prstGeom>
          <a:noFill/>
        </p:spPr>
        <p:txBody>
          <a:bodyPr wrap="square" lIns="0" tIns="0" rIns="0" bIns="0" rtlCol="0" anchor="ctr"/>
          <a:lstStyle/>
          <a:p>
            <a:pPr>
              <a:lnSpc>
                <a:spcPct val="120000"/>
              </a:lnSpc>
            </a:pP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忽视患者历史影像数据，难以追踪疾病进展</a:t>
            </a:r>
            <a:r>
              <a:rPr lang="zh-CN" alt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a:t>
            </a: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如病灶扩大/缩小，降低临床可信度。</a:t>
            </a:r>
            <a:endParaRPr lang="en-US" sz="1600" dirty="0"/>
          </a:p>
        </p:txBody>
      </p:sp>
      <p:sp>
        <p:nvSpPr>
          <p:cNvPr id="13" name="Shape 10"/>
          <p:cNvSpPr/>
          <p:nvPr>
            <p:custDataLst>
              <p:tags r:id="rId9"/>
            </p:custDataLst>
          </p:nvPr>
        </p:nvSpPr>
        <p:spPr>
          <a:xfrm>
            <a:off x="254000" y="4826000"/>
            <a:ext cx="508000" cy="508000"/>
          </a:xfrm>
          <a:custGeom>
            <a:avLst/>
            <a:gdLst/>
            <a:ahLst/>
            <a:cxnLst/>
            <a:rect l="l" t="t" r="r" b="b"/>
            <a:pathLst>
              <a:path w="508000" h="508000">
                <a:moveTo>
                  <a:pt x="254000" y="0"/>
                </a:moveTo>
                <a:lnTo>
                  <a:pt x="254000" y="0"/>
                </a:lnTo>
                <a:cubicBezTo>
                  <a:pt x="394186" y="0"/>
                  <a:pt x="508000" y="113814"/>
                  <a:pt x="508000" y="254000"/>
                </a:cubicBezTo>
                <a:lnTo>
                  <a:pt x="508000" y="254000"/>
                </a:lnTo>
                <a:cubicBezTo>
                  <a:pt x="508000" y="394186"/>
                  <a:pt x="394186" y="508000"/>
                  <a:pt x="254000" y="508000"/>
                </a:cubicBezTo>
                <a:lnTo>
                  <a:pt x="254000" y="508000"/>
                </a:lnTo>
                <a:cubicBezTo>
                  <a:pt x="113814" y="508000"/>
                  <a:pt x="0" y="394186"/>
                  <a:pt x="0" y="254000"/>
                </a:cubicBezTo>
                <a:lnTo>
                  <a:pt x="0" y="254000"/>
                </a:lnTo>
                <a:cubicBezTo>
                  <a:pt x="0" y="113814"/>
                  <a:pt x="113814" y="0"/>
                  <a:pt x="254000" y="0"/>
                </a:cubicBezTo>
                <a:close/>
              </a:path>
            </a:pathLst>
          </a:custGeom>
          <a:solidFill>
            <a:srgbClr val="007BFF">
              <a:alpha val="20000"/>
            </a:srgbClr>
          </a:solidFill>
        </p:spPr>
      </p:sp>
      <p:sp>
        <p:nvSpPr>
          <p:cNvPr id="14" name="Shape 11"/>
          <p:cNvSpPr/>
          <p:nvPr>
            <p:custDataLst>
              <p:tags r:id="rId10"/>
            </p:custDataLst>
          </p:nvPr>
        </p:nvSpPr>
        <p:spPr>
          <a:xfrm>
            <a:off x="365125" y="4953000"/>
            <a:ext cx="285750" cy="254000"/>
          </a:xfrm>
          <a:custGeom>
            <a:avLst/>
            <a:gdLst/>
            <a:ahLst/>
            <a:cxnLst/>
            <a:rect l="l" t="t" r="r" b="b"/>
            <a:pathLst>
              <a:path w="285750" h="254000">
                <a:moveTo>
                  <a:pt x="47625" y="0"/>
                </a:moveTo>
                <a:cubicBezTo>
                  <a:pt x="30113" y="0"/>
                  <a:pt x="15875" y="14238"/>
                  <a:pt x="15875" y="31750"/>
                </a:cubicBezTo>
                <a:lnTo>
                  <a:pt x="15875" y="222250"/>
                </a:lnTo>
                <a:cubicBezTo>
                  <a:pt x="15875" y="239762"/>
                  <a:pt x="30113" y="254000"/>
                  <a:pt x="47625" y="254000"/>
                </a:cubicBezTo>
                <a:lnTo>
                  <a:pt x="136922" y="254000"/>
                </a:lnTo>
                <a:cubicBezTo>
                  <a:pt x="125661" y="238373"/>
                  <a:pt x="119063" y="219174"/>
                  <a:pt x="119063" y="198438"/>
                </a:cubicBezTo>
                <a:cubicBezTo>
                  <a:pt x="119063" y="148530"/>
                  <a:pt x="157460" y="107553"/>
                  <a:pt x="206375" y="103535"/>
                </a:cubicBezTo>
                <a:lnTo>
                  <a:pt x="206375" y="84634"/>
                </a:lnTo>
                <a:cubicBezTo>
                  <a:pt x="206375" y="76200"/>
                  <a:pt x="203051" y="68114"/>
                  <a:pt x="197098" y="62161"/>
                </a:cubicBezTo>
                <a:lnTo>
                  <a:pt x="144214" y="9277"/>
                </a:lnTo>
                <a:cubicBezTo>
                  <a:pt x="138261" y="3324"/>
                  <a:pt x="130225" y="0"/>
                  <a:pt x="121791" y="0"/>
                </a:cubicBezTo>
                <a:lnTo>
                  <a:pt x="47625" y="0"/>
                </a:lnTo>
                <a:close/>
                <a:moveTo>
                  <a:pt x="177354" y="87313"/>
                </a:moveTo>
                <a:lnTo>
                  <a:pt x="130969" y="87313"/>
                </a:lnTo>
                <a:cubicBezTo>
                  <a:pt x="124371" y="87313"/>
                  <a:pt x="119063" y="82004"/>
                  <a:pt x="119063" y="75406"/>
                </a:cubicBezTo>
                <a:lnTo>
                  <a:pt x="119063" y="29021"/>
                </a:lnTo>
                <a:lnTo>
                  <a:pt x="177354" y="87313"/>
                </a:lnTo>
                <a:close/>
                <a:moveTo>
                  <a:pt x="214313" y="269875"/>
                </a:moveTo>
                <a:cubicBezTo>
                  <a:pt x="253740" y="269875"/>
                  <a:pt x="285750" y="237865"/>
                  <a:pt x="285750" y="198438"/>
                </a:cubicBezTo>
                <a:cubicBezTo>
                  <a:pt x="285750" y="159010"/>
                  <a:pt x="253740" y="127000"/>
                  <a:pt x="214313" y="127000"/>
                </a:cubicBezTo>
                <a:cubicBezTo>
                  <a:pt x="174885" y="127000"/>
                  <a:pt x="142875" y="159010"/>
                  <a:pt x="142875" y="198438"/>
                </a:cubicBezTo>
                <a:cubicBezTo>
                  <a:pt x="142875" y="237865"/>
                  <a:pt x="174885" y="269875"/>
                  <a:pt x="214313" y="269875"/>
                </a:cubicBezTo>
                <a:close/>
                <a:moveTo>
                  <a:pt x="214313" y="220266"/>
                </a:moveTo>
                <a:cubicBezTo>
                  <a:pt x="219789" y="220266"/>
                  <a:pt x="224234" y="224711"/>
                  <a:pt x="224234" y="230188"/>
                </a:cubicBezTo>
                <a:cubicBezTo>
                  <a:pt x="224234" y="235664"/>
                  <a:pt x="219789" y="240109"/>
                  <a:pt x="214313" y="240109"/>
                </a:cubicBezTo>
                <a:cubicBezTo>
                  <a:pt x="208836" y="240109"/>
                  <a:pt x="204391" y="235664"/>
                  <a:pt x="204391" y="230188"/>
                </a:cubicBezTo>
                <a:cubicBezTo>
                  <a:pt x="204391" y="224711"/>
                  <a:pt x="208836" y="220266"/>
                  <a:pt x="214313" y="220266"/>
                </a:cubicBezTo>
                <a:close/>
                <a:moveTo>
                  <a:pt x="214313" y="170656"/>
                </a:moveTo>
                <a:cubicBezTo>
                  <a:pt x="208558" y="170656"/>
                  <a:pt x="203746" y="174724"/>
                  <a:pt x="202654" y="180181"/>
                </a:cubicBezTo>
                <a:cubicBezTo>
                  <a:pt x="201761" y="184497"/>
                  <a:pt x="197594" y="187275"/>
                  <a:pt x="193278" y="186382"/>
                </a:cubicBezTo>
                <a:cubicBezTo>
                  <a:pt x="188962" y="185489"/>
                  <a:pt x="186184" y="181322"/>
                  <a:pt x="187077" y="177006"/>
                </a:cubicBezTo>
                <a:cubicBezTo>
                  <a:pt x="189657" y="164306"/>
                  <a:pt x="200868" y="154781"/>
                  <a:pt x="214313" y="154781"/>
                </a:cubicBezTo>
                <a:cubicBezTo>
                  <a:pt x="229642" y="154781"/>
                  <a:pt x="242094" y="167233"/>
                  <a:pt x="242094" y="182563"/>
                </a:cubicBezTo>
                <a:cubicBezTo>
                  <a:pt x="242094" y="192385"/>
                  <a:pt x="236289" y="201315"/>
                  <a:pt x="227310" y="205333"/>
                </a:cubicBezTo>
                <a:lnTo>
                  <a:pt x="222151" y="207615"/>
                </a:lnTo>
                <a:cubicBezTo>
                  <a:pt x="221555" y="211435"/>
                  <a:pt x="218281" y="214313"/>
                  <a:pt x="214313" y="214313"/>
                </a:cubicBezTo>
                <a:cubicBezTo>
                  <a:pt x="209947" y="214313"/>
                  <a:pt x="206375" y="210741"/>
                  <a:pt x="206375" y="206375"/>
                </a:cubicBezTo>
                <a:cubicBezTo>
                  <a:pt x="206375" y="200819"/>
                  <a:pt x="209649" y="195808"/>
                  <a:pt x="214709" y="193526"/>
                </a:cubicBezTo>
                <a:lnTo>
                  <a:pt x="220861" y="190798"/>
                </a:lnTo>
                <a:cubicBezTo>
                  <a:pt x="224135" y="189359"/>
                  <a:pt x="226219" y="186134"/>
                  <a:pt x="226219" y="182563"/>
                </a:cubicBezTo>
                <a:cubicBezTo>
                  <a:pt x="226219" y="175964"/>
                  <a:pt x="220911" y="170656"/>
                  <a:pt x="214313" y="170656"/>
                </a:cubicBezTo>
                <a:close/>
              </a:path>
            </a:pathLst>
          </a:custGeom>
          <a:solidFill>
            <a:srgbClr val="007BFF"/>
          </a:solidFill>
        </p:spPr>
      </p:sp>
      <p:sp>
        <p:nvSpPr>
          <p:cNvPr id="15" name="Text 12"/>
          <p:cNvSpPr/>
          <p:nvPr>
            <p:custDataLst>
              <p:tags r:id="rId11"/>
            </p:custDataLst>
          </p:nvPr>
        </p:nvSpPr>
        <p:spPr>
          <a:xfrm>
            <a:off x="914400" y="4826000"/>
            <a:ext cx="6045200" cy="304800"/>
          </a:xfrm>
          <a:prstGeom prst="rect">
            <a:avLst/>
          </a:prstGeom>
          <a:noFill/>
        </p:spPr>
        <p:txBody>
          <a:bodyPr wrap="square" lIns="0" tIns="0" rIns="0" bIns="0" rtlCol="0" anchor="ctr"/>
          <a:lstStyle/>
          <a:p>
            <a:pPr>
              <a:lnSpc>
                <a:spcPct val="130000"/>
              </a:lnSpc>
            </a:pPr>
            <a:r>
              <a:rPr lang="en-US" sz="16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数据缺失问题</a:t>
            </a:r>
            <a:endParaRPr lang="en-US" sz="1600" dirty="0"/>
          </a:p>
        </p:txBody>
      </p:sp>
      <p:sp>
        <p:nvSpPr>
          <p:cNvPr id="16" name="Text 13"/>
          <p:cNvSpPr/>
          <p:nvPr>
            <p:custDataLst>
              <p:tags r:id="rId12"/>
            </p:custDataLst>
          </p:nvPr>
        </p:nvSpPr>
        <p:spPr>
          <a:xfrm>
            <a:off x="914400" y="5130800"/>
            <a:ext cx="6032500" cy="508000"/>
          </a:xfrm>
          <a:prstGeom prst="rect">
            <a:avLst/>
          </a:prstGeom>
          <a:noFill/>
        </p:spPr>
        <p:txBody>
          <a:bodyPr wrap="square" lIns="0" tIns="0" rIns="0" bIns="0" rtlCol="0" anchor="ctr"/>
          <a:lstStyle/>
          <a:p>
            <a:pPr>
              <a:lnSpc>
                <a:spcPct val="120000"/>
              </a:lnSpc>
            </a:pP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临床中常缺乏既往报告或检查指征，现有模型对数据缺口适应性差，增加医生修正工作量。</a:t>
            </a:r>
            <a:endParaRPr lang="en-US" sz="1600" dirty="0"/>
          </a:p>
        </p:txBody>
      </p:sp>
      <p:pic>
        <p:nvPicPr>
          <p:cNvPr id="18" name="图片 17"/>
          <p:cNvPicPr>
            <a:picLocks noChangeAspect="1"/>
          </p:cNvPicPr>
          <p:nvPr/>
        </p:nvPicPr>
        <p:blipFill>
          <a:blip r:embed="rId13"/>
          <a:stretch>
            <a:fillRect/>
          </a:stretch>
        </p:blipFill>
        <p:spPr>
          <a:xfrm>
            <a:off x="7239000" y="1944370"/>
            <a:ext cx="4427220" cy="342201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98755" y="228600"/>
            <a:ext cx="11874500" cy="457200"/>
          </a:xfrm>
          <a:prstGeom prst="rect">
            <a:avLst/>
          </a:prstGeom>
          <a:noFill/>
        </p:spPr>
        <p:txBody>
          <a:bodyPr wrap="square" lIns="0" tIns="0" rIns="0" bIns="0" rtlCol="0" anchor="ctr"/>
          <a:lstStyle/>
          <a:p>
            <a:pPr algn="ctr">
              <a:lnSpc>
                <a:spcPct val="100000"/>
              </a:lnSpc>
            </a:pPr>
            <a:r>
              <a:rPr 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MLRG</a:t>
            </a: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模型整体</a:t>
            </a:r>
            <a:r>
              <a:rPr 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框架</a:t>
            </a:r>
            <a:endParaRPr lang="en-US" sz="1600" dirty="0"/>
          </a:p>
        </p:txBody>
      </p:sp>
      <p:sp>
        <p:nvSpPr>
          <p:cNvPr id="4" name="Text 1"/>
          <p:cNvSpPr/>
          <p:nvPr/>
        </p:nvSpPr>
        <p:spPr>
          <a:xfrm>
            <a:off x="287655" y="683895"/>
            <a:ext cx="11785600" cy="304800"/>
          </a:xfrm>
          <a:prstGeom prst="rect">
            <a:avLst/>
          </a:prstGeom>
          <a:noFill/>
        </p:spPr>
        <p:txBody>
          <a:bodyPr wrap="square" lIns="0" tIns="0" rIns="0" bIns="0" rtlCol="0" anchor="ctr"/>
          <a:lstStyle/>
          <a:p>
            <a:pPr algn="ctr">
              <a:lnSpc>
                <a:spcPct val="130000"/>
              </a:lnSpc>
            </a:pP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为整合空间与时间信息，我们提出MLRG框架，其核心是模拟放射科医生的诊断思维。</a:t>
            </a:r>
            <a:endParaRPr lang="en-US" sz="1600" dirty="0"/>
          </a:p>
        </p:txBody>
      </p:sp>
      <p:sp>
        <p:nvSpPr>
          <p:cNvPr id="5" name="Shape 2"/>
          <p:cNvSpPr/>
          <p:nvPr/>
        </p:nvSpPr>
        <p:spPr>
          <a:xfrm>
            <a:off x="1242139" y="1102995"/>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007BFF">
              <a:alpha val="20000"/>
            </a:srgbClr>
          </a:solidFill>
        </p:spPr>
      </p:sp>
      <p:sp>
        <p:nvSpPr>
          <p:cNvPr id="6" name="Shape 3"/>
          <p:cNvSpPr/>
          <p:nvPr/>
        </p:nvSpPr>
        <p:spPr>
          <a:xfrm>
            <a:off x="1651079" y="1483995"/>
            <a:ext cx="457200" cy="457200"/>
          </a:xfrm>
          <a:custGeom>
            <a:avLst/>
            <a:gdLst/>
            <a:ahLst/>
            <a:cxnLst/>
            <a:rect l="l" t="t" r="r" b="b"/>
            <a:pathLst>
              <a:path w="457200" h="457200">
                <a:moveTo>
                  <a:pt x="0" y="57150"/>
                </a:moveTo>
                <a:cubicBezTo>
                  <a:pt x="0" y="41344"/>
                  <a:pt x="12769" y="28575"/>
                  <a:pt x="28575" y="28575"/>
                </a:cubicBezTo>
                <a:lnTo>
                  <a:pt x="428625" y="28575"/>
                </a:lnTo>
                <a:cubicBezTo>
                  <a:pt x="444431" y="28575"/>
                  <a:pt x="457200" y="41344"/>
                  <a:pt x="457200" y="57150"/>
                </a:cubicBezTo>
                <a:cubicBezTo>
                  <a:pt x="457200" y="72956"/>
                  <a:pt x="444431" y="85725"/>
                  <a:pt x="428625" y="85725"/>
                </a:cubicBezTo>
                <a:lnTo>
                  <a:pt x="428625" y="371475"/>
                </a:lnTo>
                <a:cubicBezTo>
                  <a:pt x="444431" y="371475"/>
                  <a:pt x="457200" y="384244"/>
                  <a:pt x="457200" y="400050"/>
                </a:cubicBezTo>
                <a:cubicBezTo>
                  <a:pt x="457200" y="415856"/>
                  <a:pt x="444431" y="428625"/>
                  <a:pt x="428625" y="428625"/>
                </a:cubicBezTo>
                <a:lnTo>
                  <a:pt x="28575" y="428625"/>
                </a:lnTo>
                <a:cubicBezTo>
                  <a:pt x="12769" y="428625"/>
                  <a:pt x="0" y="415856"/>
                  <a:pt x="0" y="400050"/>
                </a:cubicBezTo>
                <a:cubicBezTo>
                  <a:pt x="0" y="384244"/>
                  <a:pt x="12769" y="371475"/>
                  <a:pt x="28575" y="371475"/>
                </a:cubicBezTo>
                <a:lnTo>
                  <a:pt x="28575" y="85725"/>
                </a:lnTo>
                <a:cubicBezTo>
                  <a:pt x="12769" y="85725"/>
                  <a:pt x="0" y="72956"/>
                  <a:pt x="0" y="57150"/>
                </a:cubicBezTo>
                <a:close/>
                <a:moveTo>
                  <a:pt x="250031" y="107156"/>
                </a:moveTo>
                <a:cubicBezTo>
                  <a:pt x="250031" y="95280"/>
                  <a:pt x="240476" y="85725"/>
                  <a:pt x="228600" y="85725"/>
                </a:cubicBezTo>
                <a:cubicBezTo>
                  <a:pt x="216724" y="85725"/>
                  <a:pt x="207169" y="95280"/>
                  <a:pt x="207169" y="107156"/>
                </a:cubicBezTo>
                <a:lnTo>
                  <a:pt x="207169" y="121444"/>
                </a:lnTo>
                <a:lnTo>
                  <a:pt x="150019" y="121444"/>
                </a:lnTo>
                <a:cubicBezTo>
                  <a:pt x="138142" y="121444"/>
                  <a:pt x="128588" y="130999"/>
                  <a:pt x="128588" y="142875"/>
                </a:cubicBezTo>
                <a:cubicBezTo>
                  <a:pt x="128588" y="154751"/>
                  <a:pt x="138142" y="164306"/>
                  <a:pt x="150019" y="164306"/>
                </a:cubicBezTo>
                <a:lnTo>
                  <a:pt x="207169" y="164306"/>
                </a:lnTo>
                <a:lnTo>
                  <a:pt x="207169" y="207169"/>
                </a:lnTo>
                <a:lnTo>
                  <a:pt x="135731" y="207169"/>
                </a:lnTo>
                <a:cubicBezTo>
                  <a:pt x="123855" y="207169"/>
                  <a:pt x="114300" y="216724"/>
                  <a:pt x="114300" y="228600"/>
                </a:cubicBezTo>
                <a:cubicBezTo>
                  <a:pt x="114300" y="240476"/>
                  <a:pt x="123855" y="250031"/>
                  <a:pt x="135731" y="250031"/>
                </a:cubicBezTo>
                <a:lnTo>
                  <a:pt x="207169" y="250031"/>
                </a:lnTo>
                <a:lnTo>
                  <a:pt x="207169" y="292894"/>
                </a:lnTo>
                <a:lnTo>
                  <a:pt x="150019" y="292894"/>
                </a:lnTo>
                <a:cubicBezTo>
                  <a:pt x="138142" y="292894"/>
                  <a:pt x="128588" y="302449"/>
                  <a:pt x="128588" y="314325"/>
                </a:cubicBezTo>
                <a:cubicBezTo>
                  <a:pt x="128588" y="326201"/>
                  <a:pt x="138142" y="335756"/>
                  <a:pt x="150019" y="335756"/>
                </a:cubicBezTo>
                <a:lnTo>
                  <a:pt x="207169" y="335756"/>
                </a:lnTo>
                <a:lnTo>
                  <a:pt x="207169" y="350044"/>
                </a:lnTo>
                <a:cubicBezTo>
                  <a:pt x="207169" y="361920"/>
                  <a:pt x="216724" y="371475"/>
                  <a:pt x="228600" y="371475"/>
                </a:cubicBezTo>
                <a:cubicBezTo>
                  <a:pt x="240476" y="371475"/>
                  <a:pt x="250031" y="361920"/>
                  <a:pt x="250031" y="350044"/>
                </a:cubicBezTo>
                <a:lnTo>
                  <a:pt x="250031" y="335756"/>
                </a:lnTo>
                <a:lnTo>
                  <a:pt x="307181" y="335756"/>
                </a:lnTo>
                <a:cubicBezTo>
                  <a:pt x="319058" y="335756"/>
                  <a:pt x="328613" y="326201"/>
                  <a:pt x="328613" y="314325"/>
                </a:cubicBezTo>
                <a:cubicBezTo>
                  <a:pt x="328613" y="302449"/>
                  <a:pt x="319058" y="292894"/>
                  <a:pt x="307181" y="292894"/>
                </a:cubicBezTo>
                <a:lnTo>
                  <a:pt x="250031" y="292894"/>
                </a:lnTo>
                <a:lnTo>
                  <a:pt x="250031" y="250031"/>
                </a:lnTo>
                <a:lnTo>
                  <a:pt x="321469" y="250031"/>
                </a:lnTo>
                <a:cubicBezTo>
                  <a:pt x="333345" y="250031"/>
                  <a:pt x="342900" y="240476"/>
                  <a:pt x="342900" y="228600"/>
                </a:cubicBezTo>
                <a:cubicBezTo>
                  <a:pt x="342900" y="216724"/>
                  <a:pt x="333345" y="207169"/>
                  <a:pt x="321469" y="207169"/>
                </a:cubicBezTo>
                <a:lnTo>
                  <a:pt x="250031" y="207169"/>
                </a:lnTo>
                <a:lnTo>
                  <a:pt x="250031" y="164306"/>
                </a:lnTo>
                <a:lnTo>
                  <a:pt x="307181" y="164306"/>
                </a:lnTo>
                <a:cubicBezTo>
                  <a:pt x="319058" y="164306"/>
                  <a:pt x="328613" y="154751"/>
                  <a:pt x="328613" y="142875"/>
                </a:cubicBezTo>
                <a:cubicBezTo>
                  <a:pt x="328613" y="130999"/>
                  <a:pt x="319058" y="121444"/>
                  <a:pt x="307181" y="121444"/>
                </a:cubicBezTo>
                <a:lnTo>
                  <a:pt x="250031" y="121444"/>
                </a:lnTo>
                <a:lnTo>
                  <a:pt x="250031" y="107156"/>
                </a:lnTo>
                <a:close/>
              </a:path>
            </a:pathLst>
          </a:custGeom>
          <a:solidFill>
            <a:srgbClr val="007BFF"/>
          </a:solidFill>
        </p:spPr>
      </p:sp>
      <p:sp>
        <p:nvSpPr>
          <p:cNvPr id="7" name="Text 4"/>
          <p:cNvSpPr/>
          <p:nvPr/>
        </p:nvSpPr>
        <p:spPr>
          <a:xfrm>
            <a:off x="809069" y="2312670"/>
            <a:ext cx="1714500" cy="355600"/>
          </a:xfrm>
          <a:prstGeom prst="rect">
            <a:avLst/>
          </a:prstGeom>
          <a:noFill/>
        </p:spPr>
        <p:txBody>
          <a:bodyPr wrap="square" lIns="0" tIns="0" rIns="0" bIns="0" rtlCol="0" anchor="ctr"/>
          <a:lstStyle/>
          <a:p>
            <a:pPr algn="ctr">
              <a:lnSpc>
                <a:spcPct val="130000"/>
              </a:lnSpc>
            </a:pPr>
            <a:r>
              <a:rPr lang="en-US" sz="18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多视图纵向数据</a:t>
            </a:r>
            <a:endParaRPr lang="en-US" sz="1600" dirty="0"/>
          </a:p>
        </p:txBody>
      </p:sp>
      <p:sp>
        <p:nvSpPr>
          <p:cNvPr id="8" name="Text 5"/>
          <p:cNvSpPr/>
          <p:nvPr/>
        </p:nvSpPr>
        <p:spPr>
          <a:xfrm>
            <a:off x="949404" y="2739390"/>
            <a:ext cx="1333500" cy="254000"/>
          </a:xfrm>
          <a:prstGeom prst="rect">
            <a:avLst/>
          </a:prstGeom>
          <a:noFill/>
        </p:spPr>
        <p:txBody>
          <a:bodyPr wrap="square" lIns="0" tIns="0" rIns="0" bIns="0" rtlCol="0" anchor="ctr"/>
          <a:lstStyle/>
          <a:p>
            <a:pPr algn="ctr">
              <a:lnSpc>
                <a:spcPct val="120000"/>
              </a:lnSpc>
            </a:pP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当前与历史影像</a:t>
            </a:r>
            <a:endParaRPr lang="en-US" sz="1600" dirty="0"/>
          </a:p>
        </p:txBody>
      </p:sp>
      <p:sp>
        <p:nvSpPr>
          <p:cNvPr id="9" name="Shape 6"/>
          <p:cNvSpPr/>
          <p:nvPr>
            <p:custDataLst>
              <p:tags r:id="rId1"/>
            </p:custDataLst>
          </p:nvPr>
        </p:nvSpPr>
        <p:spPr>
          <a:xfrm>
            <a:off x="3081311" y="1614805"/>
            <a:ext cx="685800" cy="609600"/>
          </a:xfrm>
          <a:custGeom>
            <a:avLst/>
            <a:gdLst/>
            <a:ahLst/>
            <a:cxnLst/>
            <a:rect l="l" t="t" r="r" b="b"/>
            <a:pathLst>
              <a:path w="685800" h="609600">
                <a:moveTo>
                  <a:pt x="674608" y="331708"/>
                </a:moveTo>
                <a:cubicBezTo>
                  <a:pt x="689491" y="316825"/>
                  <a:pt x="689491" y="292656"/>
                  <a:pt x="674608" y="277773"/>
                </a:cubicBezTo>
                <a:lnTo>
                  <a:pt x="522208" y="125373"/>
                </a:lnTo>
                <a:cubicBezTo>
                  <a:pt x="507325" y="110490"/>
                  <a:pt x="483156" y="110490"/>
                  <a:pt x="468273" y="125373"/>
                </a:cubicBezTo>
                <a:cubicBezTo>
                  <a:pt x="453390" y="140256"/>
                  <a:pt x="453390" y="164425"/>
                  <a:pt x="468273" y="179308"/>
                </a:cubicBezTo>
                <a:lnTo>
                  <a:pt x="555665" y="266700"/>
                </a:lnTo>
                <a:lnTo>
                  <a:pt x="38100" y="266700"/>
                </a:lnTo>
                <a:cubicBezTo>
                  <a:pt x="17026" y="266700"/>
                  <a:pt x="0" y="283726"/>
                  <a:pt x="0" y="304800"/>
                </a:cubicBezTo>
                <a:cubicBezTo>
                  <a:pt x="0" y="325874"/>
                  <a:pt x="17026" y="342900"/>
                  <a:pt x="38100" y="342900"/>
                </a:cubicBezTo>
                <a:lnTo>
                  <a:pt x="555665" y="342900"/>
                </a:lnTo>
                <a:lnTo>
                  <a:pt x="468273" y="430292"/>
                </a:lnTo>
                <a:cubicBezTo>
                  <a:pt x="453390" y="445175"/>
                  <a:pt x="453390" y="469344"/>
                  <a:pt x="468273" y="484227"/>
                </a:cubicBezTo>
                <a:cubicBezTo>
                  <a:pt x="483156" y="499110"/>
                  <a:pt x="507325" y="499110"/>
                  <a:pt x="522208" y="484227"/>
                </a:cubicBezTo>
                <a:lnTo>
                  <a:pt x="674608" y="331827"/>
                </a:lnTo>
                <a:close/>
              </a:path>
            </a:pathLst>
          </a:custGeom>
          <a:solidFill>
            <a:srgbClr val="FFC107"/>
          </a:solidFill>
        </p:spPr>
      </p:sp>
      <p:sp>
        <p:nvSpPr>
          <p:cNvPr id="10" name="Shape 7"/>
          <p:cNvSpPr/>
          <p:nvPr>
            <p:custDataLst>
              <p:tags r:id="rId2"/>
            </p:custDataLst>
          </p:nvPr>
        </p:nvSpPr>
        <p:spPr>
          <a:xfrm>
            <a:off x="4008411" y="1208405"/>
            <a:ext cx="3416300" cy="1422400"/>
          </a:xfrm>
          <a:custGeom>
            <a:avLst/>
            <a:gdLst/>
            <a:ahLst/>
            <a:cxnLst/>
            <a:rect l="l" t="t" r="r" b="b"/>
            <a:pathLst>
              <a:path w="3416300" h="1422400">
                <a:moveTo>
                  <a:pt x="101602" y="0"/>
                </a:moveTo>
                <a:lnTo>
                  <a:pt x="3314698" y="0"/>
                </a:lnTo>
                <a:cubicBezTo>
                  <a:pt x="3370811" y="0"/>
                  <a:pt x="3416300" y="45489"/>
                  <a:pt x="3416300" y="101602"/>
                </a:cubicBezTo>
                <a:lnTo>
                  <a:pt x="3416300" y="1320798"/>
                </a:lnTo>
                <a:cubicBezTo>
                  <a:pt x="3416300" y="1376911"/>
                  <a:pt x="3370811" y="1422400"/>
                  <a:pt x="3314698" y="1422400"/>
                </a:cubicBezTo>
                <a:lnTo>
                  <a:pt x="101602" y="1422400"/>
                </a:lnTo>
                <a:cubicBezTo>
                  <a:pt x="45489" y="1422400"/>
                  <a:pt x="0" y="1376911"/>
                  <a:pt x="0" y="1320798"/>
                </a:cubicBezTo>
                <a:lnTo>
                  <a:pt x="0" y="101602"/>
                </a:lnTo>
                <a:cubicBezTo>
                  <a:pt x="0" y="45526"/>
                  <a:pt x="45526" y="0"/>
                  <a:pt x="101602" y="0"/>
                </a:cubicBezTo>
                <a:close/>
              </a:path>
            </a:pathLst>
          </a:custGeom>
          <a:solidFill>
            <a:srgbClr val="007BFF">
              <a:alpha val="10196"/>
            </a:srgbClr>
          </a:solidFill>
          <a:effectLst>
            <a:outerShdw blurRad="76200" dist="50800" dir="5400000" algn="bl" rotWithShape="0">
              <a:srgbClr val="000000">
                <a:alpha val="10196"/>
              </a:srgbClr>
            </a:outerShdw>
          </a:effectLst>
        </p:spPr>
      </p:sp>
      <p:sp>
        <p:nvSpPr>
          <p:cNvPr id="11" name="Text 8"/>
          <p:cNvSpPr/>
          <p:nvPr>
            <p:custDataLst>
              <p:tags r:id="rId3"/>
            </p:custDataLst>
          </p:nvPr>
        </p:nvSpPr>
        <p:spPr>
          <a:xfrm>
            <a:off x="4739719" y="1411605"/>
            <a:ext cx="1955800" cy="355600"/>
          </a:xfrm>
          <a:prstGeom prst="rect">
            <a:avLst/>
          </a:prstGeom>
          <a:noFill/>
        </p:spPr>
        <p:txBody>
          <a:bodyPr wrap="square" lIns="0" tIns="0" rIns="0" bIns="0" rtlCol="0" anchor="ctr"/>
          <a:lstStyle/>
          <a:p>
            <a:pPr algn="ctr">
              <a:lnSpc>
                <a:spcPct val="120000"/>
              </a:lnSpc>
            </a:pPr>
            <a:r>
              <a:rPr lang="en-US" sz="2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Stage 1: 预训练</a:t>
            </a:r>
            <a:endParaRPr lang="en-US" sz="1600" dirty="0"/>
          </a:p>
        </p:txBody>
      </p:sp>
      <p:sp>
        <p:nvSpPr>
          <p:cNvPr id="12" name="Text 9"/>
          <p:cNvSpPr/>
          <p:nvPr>
            <p:custDataLst>
              <p:tags r:id="rId4"/>
            </p:custDataLst>
          </p:nvPr>
        </p:nvSpPr>
        <p:spPr>
          <a:xfrm>
            <a:off x="4750303" y="1767205"/>
            <a:ext cx="1930400" cy="304800"/>
          </a:xfrm>
          <a:prstGeom prst="rect">
            <a:avLst/>
          </a:prstGeom>
          <a:noFill/>
        </p:spPr>
        <p:txBody>
          <a:bodyPr wrap="square" lIns="0" tIns="0" rIns="0" bIns="0" rtlCol="0" anchor="ctr"/>
          <a:lstStyle/>
          <a:p>
            <a:pPr algn="ctr">
              <a:lnSpc>
                <a:spcPct val="130000"/>
              </a:lnSpc>
            </a:pPr>
            <a:r>
              <a:rPr lang="en-US" sz="16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多视图纵向对比学习</a:t>
            </a:r>
            <a:endParaRPr lang="en-US" sz="1600" dirty="0"/>
          </a:p>
        </p:txBody>
      </p:sp>
      <p:sp>
        <p:nvSpPr>
          <p:cNvPr id="13" name="Text 10"/>
          <p:cNvSpPr/>
          <p:nvPr>
            <p:custDataLst>
              <p:tags r:id="rId5"/>
            </p:custDataLst>
          </p:nvPr>
        </p:nvSpPr>
        <p:spPr>
          <a:xfrm>
            <a:off x="4693153" y="2173605"/>
            <a:ext cx="2044700" cy="254000"/>
          </a:xfrm>
          <a:prstGeom prst="rect">
            <a:avLst/>
          </a:prstGeom>
          <a:noFill/>
        </p:spPr>
        <p:txBody>
          <a:bodyPr wrap="square" lIns="0" tIns="0" rIns="0" bIns="0" rtlCol="0" anchor="ctr"/>
          <a:lstStyle/>
          <a:p>
            <a:pPr algn="ctr">
              <a:lnSpc>
                <a:spcPct val="120000"/>
              </a:lnSpc>
            </a:pP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构建时空一致的视觉表示</a:t>
            </a:r>
            <a:endParaRPr lang="en-US" sz="1600" dirty="0"/>
          </a:p>
        </p:txBody>
      </p:sp>
      <p:sp>
        <p:nvSpPr>
          <p:cNvPr id="14" name="Shape 11"/>
          <p:cNvSpPr/>
          <p:nvPr>
            <p:custDataLst>
              <p:tags r:id="rId6"/>
            </p:custDataLst>
          </p:nvPr>
        </p:nvSpPr>
        <p:spPr>
          <a:xfrm>
            <a:off x="7663894" y="1614805"/>
            <a:ext cx="685800" cy="609600"/>
          </a:xfrm>
          <a:custGeom>
            <a:avLst/>
            <a:gdLst/>
            <a:ahLst/>
            <a:cxnLst/>
            <a:rect l="l" t="t" r="r" b="b"/>
            <a:pathLst>
              <a:path w="685800" h="609600">
                <a:moveTo>
                  <a:pt x="674608" y="331708"/>
                </a:moveTo>
                <a:cubicBezTo>
                  <a:pt x="689491" y="316825"/>
                  <a:pt x="689491" y="292656"/>
                  <a:pt x="674608" y="277773"/>
                </a:cubicBezTo>
                <a:lnTo>
                  <a:pt x="522208" y="125373"/>
                </a:lnTo>
                <a:cubicBezTo>
                  <a:pt x="507325" y="110490"/>
                  <a:pt x="483156" y="110490"/>
                  <a:pt x="468273" y="125373"/>
                </a:cubicBezTo>
                <a:cubicBezTo>
                  <a:pt x="453390" y="140256"/>
                  <a:pt x="453390" y="164425"/>
                  <a:pt x="468273" y="179308"/>
                </a:cubicBezTo>
                <a:lnTo>
                  <a:pt x="555665" y="266700"/>
                </a:lnTo>
                <a:lnTo>
                  <a:pt x="38100" y="266700"/>
                </a:lnTo>
                <a:cubicBezTo>
                  <a:pt x="17026" y="266700"/>
                  <a:pt x="0" y="283726"/>
                  <a:pt x="0" y="304800"/>
                </a:cubicBezTo>
                <a:cubicBezTo>
                  <a:pt x="0" y="325874"/>
                  <a:pt x="17026" y="342900"/>
                  <a:pt x="38100" y="342900"/>
                </a:cubicBezTo>
                <a:lnTo>
                  <a:pt x="555665" y="342900"/>
                </a:lnTo>
                <a:lnTo>
                  <a:pt x="468273" y="430292"/>
                </a:lnTo>
                <a:cubicBezTo>
                  <a:pt x="453390" y="445175"/>
                  <a:pt x="453390" y="469344"/>
                  <a:pt x="468273" y="484227"/>
                </a:cubicBezTo>
                <a:cubicBezTo>
                  <a:pt x="483156" y="499110"/>
                  <a:pt x="507325" y="499110"/>
                  <a:pt x="522208" y="484227"/>
                </a:cubicBezTo>
                <a:lnTo>
                  <a:pt x="674608" y="331827"/>
                </a:lnTo>
                <a:close/>
              </a:path>
            </a:pathLst>
          </a:custGeom>
          <a:solidFill>
            <a:srgbClr val="FFC107"/>
          </a:solidFill>
        </p:spPr>
      </p:sp>
      <p:sp>
        <p:nvSpPr>
          <p:cNvPr id="15" name="Shape 12"/>
          <p:cNvSpPr/>
          <p:nvPr>
            <p:custDataLst>
              <p:tags r:id="rId7"/>
            </p:custDataLst>
          </p:nvPr>
        </p:nvSpPr>
        <p:spPr>
          <a:xfrm>
            <a:off x="8590994" y="1208405"/>
            <a:ext cx="3416300" cy="1422400"/>
          </a:xfrm>
          <a:custGeom>
            <a:avLst/>
            <a:gdLst/>
            <a:ahLst/>
            <a:cxnLst/>
            <a:rect l="l" t="t" r="r" b="b"/>
            <a:pathLst>
              <a:path w="3416300" h="1422400">
                <a:moveTo>
                  <a:pt x="101602" y="0"/>
                </a:moveTo>
                <a:lnTo>
                  <a:pt x="3314698" y="0"/>
                </a:lnTo>
                <a:cubicBezTo>
                  <a:pt x="3370811" y="0"/>
                  <a:pt x="3416300" y="45489"/>
                  <a:pt x="3416300" y="101602"/>
                </a:cubicBezTo>
                <a:lnTo>
                  <a:pt x="3416300" y="1320798"/>
                </a:lnTo>
                <a:cubicBezTo>
                  <a:pt x="3416300" y="1376911"/>
                  <a:pt x="3370811" y="1422400"/>
                  <a:pt x="3314698" y="1422400"/>
                </a:cubicBezTo>
                <a:lnTo>
                  <a:pt x="101602" y="1422400"/>
                </a:lnTo>
                <a:cubicBezTo>
                  <a:pt x="45489" y="1422400"/>
                  <a:pt x="0" y="1376911"/>
                  <a:pt x="0" y="1320798"/>
                </a:cubicBezTo>
                <a:lnTo>
                  <a:pt x="0" y="101602"/>
                </a:lnTo>
                <a:cubicBezTo>
                  <a:pt x="0" y="45526"/>
                  <a:pt x="45526" y="0"/>
                  <a:pt x="101602" y="0"/>
                </a:cubicBezTo>
                <a:close/>
              </a:path>
            </a:pathLst>
          </a:custGeom>
          <a:solidFill>
            <a:srgbClr val="0056B3">
              <a:alpha val="10196"/>
            </a:srgbClr>
          </a:solidFill>
          <a:effectLst>
            <a:outerShdw blurRad="76200" dist="50800" dir="5400000" algn="bl" rotWithShape="0">
              <a:srgbClr val="000000">
                <a:alpha val="10196"/>
              </a:srgbClr>
            </a:outerShdw>
          </a:effectLst>
        </p:spPr>
      </p:sp>
      <p:sp>
        <p:nvSpPr>
          <p:cNvPr id="16" name="Text 13"/>
          <p:cNvSpPr/>
          <p:nvPr>
            <p:custDataLst>
              <p:tags r:id="rId8"/>
            </p:custDataLst>
          </p:nvPr>
        </p:nvSpPr>
        <p:spPr>
          <a:xfrm>
            <a:off x="9449303" y="1411605"/>
            <a:ext cx="1701800" cy="355600"/>
          </a:xfrm>
          <a:prstGeom prst="rect">
            <a:avLst/>
          </a:prstGeom>
          <a:noFill/>
        </p:spPr>
        <p:txBody>
          <a:bodyPr wrap="square" lIns="0" tIns="0" rIns="0" bIns="0" rtlCol="0" anchor="ctr"/>
          <a:lstStyle/>
          <a:p>
            <a:pPr algn="ctr">
              <a:lnSpc>
                <a:spcPct val="120000"/>
              </a:lnSpc>
            </a:pPr>
            <a:r>
              <a:rPr lang="en-US" sz="20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Stage 2: 生成</a:t>
            </a:r>
            <a:endParaRPr lang="en-US" sz="1600" dirty="0"/>
          </a:p>
        </p:txBody>
      </p:sp>
      <p:sp>
        <p:nvSpPr>
          <p:cNvPr id="17" name="Text 14"/>
          <p:cNvSpPr/>
          <p:nvPr>
            <p:custDataLst>
              <p:tags r:id="rId9"/>
            </p:custDataLst>
          </p:nvPr>
        </p:nvSpPr>
        <p:spPr>
          <a:xfrm>
            <a:off x="9129686" y="1767205"/>
            <a:ext cx="2336800" cy="304800"/>
          </a:xfrm>
          <a:prstGeom prst="rect">
            <a:avLst/>
          </a:prstGeom>
          <a:noFill/>
        </p:spPr>
        <p:txBody>
          <a:bodyPr wrap="square" lIns="0" tIns="0" rIns="0" bIns="0" rtlCol="0" anchor="ctr"/>
          <a:lstStyle/>
          <a:p>
            <a:pPr algn="ctr">
              <a:lnSpc>
                <a:spcPct val="130000"/>
              </a:lnSpc>
            </a:pPr>
            <a:r>
              <a:rPr lang="en-US" sz="16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基于先验知识的报告生成</a:t>
            </a:r>
            <a:endParaRPr lang="en-US" sz="1600" dirty="0"/>
          </a:p>
        </p:txBody>
      </p:sp>
      <p:sp>
        <p:nvSpPr>
          <p:cNvPr id="18" name="Text 15"/>
          <p:cNvSpPr/>
          <p:nvPr>
            <p:custDataLst>
              <p:tags r:id="rId10"/>
            </p:custDataLst>
          </p:nvPr>
        </p:nvSpPr>
        <p:spPr>
          <a:xfrm>
            <a:off x="9453536" y="2173605"/>
            <a:ext cx="1689100" cy="254000"/>
          </a:xfrm>
          <a:prstGeom prst="rect">
            <a:avLst/>
          </a:prstGeom>
          <a:noFill/>
        </p:spPr>
        <p:txBody>
          <a:bodyPr wrap="square" lIns="0" tIns="0" rIns="0" bIns="0" rtlCol="0" anchor="ctr"/>
          <a:lstStyle/>
          <a:p>
            <a:pPr algn="ctr">
              <a:lnSpc>
                <a:spcPct val="120000"/>
              </a:lnSpc>
            </a:pP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生成连贯准确的报告</a:t>
            </a:r>
            <a:endParaRPr lang="en-US" sz="1600" dirty="0"/>
          </a:p>
        </p:txBody>
      </p:sp>
      <p:pic>
        <p:nvPicPr>
          <p:cNvPr id="2" name="图片 1"/>
          <p:cNvPicPr>
            <a:picLocks noChangeAspect="1"/>
          </p:cNvPicPr>
          <p:nvPr/>
        </p:nvPicPr>
        <p:blipFill>
          <a:blip r:embed="rId11"/>
          <a:stretch>
            <a:fillRect/>
          </a:stretch>
        </p:blipFill>
        <p:spPr>
          <a:xfrm>
            <a:off x="2329180" y="2739390"/>
            <a:ext cx="9369425" cy="3844925"/>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02355" y="463550"/>
            <a:ext cx="11874500" cy="457200"/>
          </a:xfrm>
          <a:prstGeom prst="rect">
            <a:avLst/>
          </a:prstGeom>
          <a:noFill/>
        </p:spPr>
        <p:txBody>
          <a:bodyPr wrap="square" lIns="0" tIns="0" rIns="0" bIns="0" rtlCol="0" anchor="ctr"/>
          <a:lstStyle/>
          <a:p>
            <a:pPr>
              <a:lnSpc>
                <a:spcPct val="100000"/>
              </a:lnSpc>
            </a:pPr>
            <a:r>
              <a:rPr 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多视图纵向融合网络 (MLF)</a:t>
            </a:r>
            <a:endParaRPr lang="en-US" sz="1600" dirty="0"/>
          </a:p>
        </p:txBody>
      </p:sp>
      <p:sp>
        <p:nvSpPr>
          <p:cNvPr id="4" name="Text 1"/>
          <p:cNvSpPr/>
          <p:nvPr/>
        </p:nvSpPr>
        <p:spPr>
          <a:xfrm>
            <a:off x="1225735" y="1320800"/>
            <a:ext cx="2070100" cy="355600"/>
          </a:xfrm>
          <a:prstGeom prst="rect">
            <a:avLst/>
          </a:prstGeom>
          <a:noFill/>
        </p:spPr>
        <p:txBody>
          <a:bodyPr wrap="square" lIns="0" tIns="0" rIns="0" bIns="0" rtlCol="0" anchor="ctr"/>
          <a:lstStyle/>
          <a:p>
            <a:pPr algn="ctr">
              <a:lnSpc>
                <a:spcPct val="130000"/>
              </a:lnSpc>
            </a:pPr>
            <a:endParaRPr lang="en-US" sz="1600" dirty="0"/>
          </a:p>
        </p:txBody>
      </p:sp>
      <p:sp>
        <p:nvSpPr>
          <p:cNvPr id="6" name="Text 2"/>
          <p:cNvSpPr/>
          <p:nvPr/>
        </p:nvSpPr>
        <p:spPr>
          <a:xfrm>
            <a:off x="586528" y="2424430"/>
            <a:ext cx="3467100" cy="254000"/>
          </a:xfrm>
          <a:prstGeom prst="rect">
            <a:avLst/>
          </a:prstGeom>
          <a:noFill/>
        </p:spPr>
        <p:txBody>
          <a:bodyPr wrap="square" lIns="0" tIns="0" rIns="0" bIns="0" rtlCol="0" anchor="ctr"/>
          <a:lstStyle/>
          <a:p>
            <a:pPr algn="ctr">
              <a:lnSpc>
                <a:spcPct val="120000"/>
              </a:lnSpc>
            </a:pPr>
            <a:endParaRPr lang="en-US" sz="1600" dirty="0"/>
          </a:p>
        </p:txBody>
      </p:sp>
      <p:sp>
        <p:nvSpPr>
          <p:cNvPr id="7" name="Shape 3"/>
          <p:cNvSpPr/>
          <p:nvPr/>
        </p:nvSpPr>
        <p:spPr>
          <a:xfrm>
            <a:off x="253788" y="2379345"/>
            <a:ext cx="952500" cy="762000"/>
          </a:xfrm>
          <a:custGeom>
            <a:avLst/>
            <a:gdLst/>
            <a:ahLst/>
            <a:cxnLst/>
            <a:rect l="l" t="t" r="r" b="b"/>
            <a:pathLst>
              <a:path w="952500" h="762000">
                <a:moveTo>
                  <a:pt x="618976" y="313283"/>
                </a:moveTo>
                <a:cubicBezTo>
                  <a:pt x="637133" y="308372"/>
                  <a:pt x="656183" y="317004"/>
                  <a:pt x="664369" y="333821"/>
                </a:cubicBezTo>
                <a:lnTo>
                  <a:pt x="692051" y="389781"/>
                </a:lnTo>
                <a:cubicBezTo>
                  <a:pt x="707380" y="391864"/>
                  <a:pt x="722412" y="396032"/>
                  <a:pt x="736550" y="401836"/>
                </a:cubicBezTo>
                <a:lnTo>
                  <a:pt x="788640" y="367159"/>
                </a:lnTo>
                <a:cubicBezTo>
                  <a:pt x="804267" y="356741"/>
                  <a:pt x="824954" y="358825"/>
                  <a:pt x="838200" y="372070"/>
                </a:cubicBezTo>
                <a:lnTo>
                  <a:pt x="866775" y="400645"/>
                </a:lnTo>
                <a:cubicBezTo>
                  <a:pt x="880021" y="413891"/>
                  <a:pt x="882104" y="434727"/>
                  <a:pt x="871686" y="450205"/>
                </a:cubicBezTo>
                <a:lnTo>
                  <a:pt x="837009" y="502146"/>
                </a:lnTo>
                <a:cubicBezTo>
                  <a:pt x="839837" y="509141"/>
                  <a:pt x="842367" y="516434"/>
                  <a:pt x="844451" y="524024"/>
                </a:cubicBezTo>
                <a:cubicBezTo>
                  <a:pt x="846534" y="531614"/>
                  <a:pt x="847874" y="539055"/>
                  <a:pt x="848916" y="546646"/>
                </a:cubicBezTo>
                <a:lnTo>
                  <a:pt x="905024" y="574328"/>
                </a:lnTo>
                <a:cubicBezTo>
                  <a:pt x="921841" y="582662"/>
                  <a:pt x="930473" y="601712"/>
                  <a:pt x="925562" y="619720"/>
                </a:cubicBezTo>
                <a:lnTo>
                  <a:pt x="915144" y="658713"/>
                </a:lnTo>
                <a:cubicBezTo>
                  <a:pt x="910233" y="676721"/>
                  <a:pt x="893415" y="688925"/>
                  <a:pt x="874663" y="687735"/>
                </a:cubicBezTo>
                <a:lnTo>
                  <a:pt x="812155" y="683716"/>
                </a:lnTo>
                <a:cubicBezTo>
                  <a:pt x="802779" y="695771"/>
                  <a:pt x="791914" y="706934"/>
                  <a:pt x="779562" y="716459"/>
                </a:cubicBezTo>
                <a:lnTo>
                  <a:pt x="783580" y="778818"/>
                </a:lnTo>
                <a:cubicBezTo>
                  <a:pt x="784771" y="797570"/>
                  <a:pt x="772567" y="814536"/>
                  <a:pt x="754559" y="819299"/>
                </a:cubicBezTo>
                <a:lnTo>
                  <a:pt x="715566" y="829717"/>
                </a:lnTo>
                <a:cubicBezTo>
                  <a:pt x="697409" y="834628"/>
                  <a:pt x="678507" y="825996"/>
                  <a:pt x="670173" y="809179"/>
                </a:cubicBezTo>
                <a:lnTo>
                  <a:pt x="642491" y="753219"/>
                </a:lnTo>
                <a:cubicBezTo>
                  <a:pt x="627162" y="751136"/>
                  <a:pt x="612130" y="746968"/>
                  <a:pt x="597991" y="741164"/>
                </a:cubicBezTo>
                <a:lnTo>
                  <a:pt x="545902" y="775841"/>
                </a:lnTo>
                <a:cubicBezTo>
                  <a:pt x="530275" y="786259"/>
                  <a:pt x="509588" y="784175"/>
                  <a:pt x="496342" y="770930"/>
                </a:cubicBezTo>
                <a:lnTo>
                  <a:pt x="467767" y="742355"/>
                </a:lnTo>
                <a:cubicBezTo>
                  <a:pt x="454521" y="729109"/>
                  <a:pt x="452438" y="708422"/>
                  <a:pt x="462855" y="692795"/>
                </a:cubicBezTo>
                <a:lnTo>
                  <a:pt x="497532" y="640705"/>
                </a:lnTo>
                <a:cubicBezTo>
                  <a:pt x="494705" y="633710"/>
                  <a:pt x="492175" y="626418"/>
                  <a:pt x="490091" y="618827"/>
                </a:cubicBezTo>
                <a:cubicBezTo>
                  <a:pt x="488007" y="611237"/>
                  <a:pt x="486668" y="603647"/>
                  <a:pt x="485626" y="596205"/>
                </a:cubicBezTo>
                <a:lnTo>
                  <a:pt x="429518" y="568523"/>
                </a:lnTo>
                <a:cubicBezTo>
                  <a:pt x="412700" y="560189"/>
                  <a:pt x="404217" y="541139"/>
                  <a:pt x="408980" y="523131"/>
                </a:cubicBezTo>
                <a:lnTo>
                  <a:pt x="419398" y="484138"/>
                </a:lnTo>
                <a:cubicBezTo>
                  <a:pt x="424309" y="466130"/>
                  <a:pt x="441127" y="453926"/>
                  <a:pt x="459879" y="455116"/>
                </a:cubicBezTo>
                <a:lnTo>
                  <a:pt x="522238" y="459135"/>
                </a:lnTo>
                <a:cubicBezTo>
                  <a:pt x="531614" y="447080"/>
                  <a:pt x="542479" y="435918"/>
                  <a:pt x="554831" y="426393"/>
                </a:cubicBezTo>
                <a:lnTo>
                  <a:pt x="550813" y="364182"/>
                </a:lnTo>
                <a:cubicBezTo>
                  <a:pt x="549622" y="345430"/>
                  <a:pt x="561826" y="328464"/>
                  <a:pt x="579834" y="323701"/>
                </a:cubicBezTo>
                <a:lnTo>
                  <a:pt x="618827" y="313283"/>
                </a:lnTo>
                <a:close/>
                <a:moveTo>
                  <a:pt x="667345" y="506016"/>
                </a:moveTo>
                <a:cubicBezTo>
                  <a:pt x="631204" y="506057"/>
                  <a:pt x="601894" y="535433"/>
                  <a:pt x="601935" y="571574"/>
                </a:cubicBezTo>
                <a:cubicBezTo>
                  <a:pt x="601976" y="607716"/>
                  <a:pt x="631352" y="637025"/>
                  <a:pt x="667494" y="636984"/>
                </a:cubicBezTo>
                <a:cubicBezTo>
                  <a:pt x="703636" y="636943"/>
                  <a:pt x="732945" y="607567"/>
                  <a:pt x="732904" y="571426"/>
                </a:cubicBezTo>
                <a:cubicBezTo>
                  <a:pt x="732863" y="535284"/>
                  <a:pt x="703487" y="505975"/>
                  <a:pt x="667345" y="506016"/>
                </a:cubicBezTo>
                <a:close/>
                <a:moveTo>
                  <a:pt x="334714" y="-67717"/>
                </a:moveTo>
                <a:lnTo>
                  <a:pt x="373707" y="-57299"/>
                </a:lnTo>
                <a:cubicBezTo>
                  <a:pt x="391716" y="-52388"/>
                  <a:pt x="403920" y="-35421"/>
                  <a:pt x="402729" y="-16818"/>
                </a:cubicBezTo>
                <a:lnTo>
                  <a:pt x="398711" y="45393"/>
                </a:lnTo>
                <a:cubicBezTo>
                  <a:pt x="411063" y="54918"/>
                  <a:pt x="421928" y="65931"/>
                  <a:pt x="431304" y="78135"/>
                </a:cubicBezTo>
                <a:lnTo>
                  <a:pt x="493812" y="74116"/>
                </a:lnTo>
                <a:cubicBezTo>
                  <a:pt x="512415" y="72926"/>
                  <a:pt x="529382" y="85130"/>
                  <a:pt x="534293" y="103138"/>
                </a:cubicBezTo>
                <a:lnTo>
                  <a:pt x="544711" y="142131"/>
                </a:lnTo>
                <a:cubicBezTo>
                  <a:pt x="549473" y="160139"/>
                  <a:pt x="540990" y="179189"/>
                  <a:pt x="524173" y="187523"/>
                </a:cubicBezTo>
                <a:lnTo>
                  <a:pt x="468064" y="215205"/>
                </a:lnTo>
                <a:cubicBezTo>
                  <a:pt x="467023" y="222796"/>
                  <a:pt x="465534" y="230386"/>
                  <a:pt x="463600" y="237827"/>
                </a:cubicBezTo>
                <a:cubicBezTo>
                  <a:pt x="461665" y="245269"/>
                  <a:pt x="458986" y="252710"/>
                  <a:pt x="456158" y="259705"/>
                </a:cubicBezTo>
                <a:lnTo>
                  <a:pt x="490835" y="311795"/>
                </a:lnTo>
                <a:cubicBezTo>
                  <a:pt x="501253" y="327422"/>
                  <a:pt x="499170" y="348109"/>
                  <a:pt x="485924" y="361355"/>
                </a:cubicBezTo>
                <a:lnTo>
                  <a:pt x="457349" y="389930"/>
                </a:lnTo>
                <a:cubicBezTo>
                  <a:pt x="444103" y="403175"/>
                  <a:pt x="423416" y="405259"/>
                  <a:pt x="407789" y="394841"/>
                </a:cubicBezTo>
                <a:lnTo>
                  <a:pt x="355699" y="360164"/>
                </a:lnTo>
                <a:cubicBezTo>
                  <a:pt x="341561" y="365968"/>
                  <a:pt x="326529" y="370136"/>
                  <a:pt x="311200" y="372219"/>
                </a:cubicBezTo>
                <a:lnTo>
                  <a:pt x="283518" y="428179"/>
                </a:lnTo>
                <a:cubicBezTo>
                  <a:pt x="275183" y="444996"/>
                  <a:pt x="256133" y="453479"/>
                  <a:pt x="238125" y="448717"/>
                </a:cubicBezTo>
                <a:lnTo>
                  <a:pt x="199132" y="438299"/>
                </a:lnTo>
                <a:cubicBezTo>
                  <a:pt x="180975" y="433388"/>
                  <a:pt x="168920" y="416421"/>
                  <a:pt x="170111" y="397818"/>
                </a:cubicBezTo>
                <a:lnTo>
                  <a:pt x="174129" y="335459"/>
                </a:lnTo>
                <a:cubicBezTo>
                  <a:pt x="161776" y="325934"/>
                  <a:pt x="150912" y="314920"/>
                  <a:pt x="141536" y="302716"/>
                </a:cubicBezTo>
                <a:lnTo>
                  <a:pt x="79028" y="306735"/>
                </a:lnTo>
                <a:cubicBezTo>
                  <a:pt x="60424" y="307925"/>
                  <a:pt x="43458" y="295721"/>
                  <a:pt x="38546" y="277713"/>
                </a:cubicBezTo>
                <a:lnTo>
                  <a:pt x="28129" y="238720"/>
                </a:lnTo>
                <a:cubicBezTo>
                  <a:pt x="23366" y="220712"/>
                  <a:pt x="31849" y="201662"/>
                  <a:pt x="48667" y="193328"/>
                </a:cubicBezTo>
                <a:lnTo>
                  <a:pt x="104775" y="165646"/>
                </a:lnTo>
                <a:cubicBezTo>
                  <a:pt x="105817" y="158055"/>
                  <a:pt x="107305" y="150614"/>
                  <a:pt x="109240" y="143024"/>
                </a:cubicBezTo>
                <a:cubicBezTo>
                  <a:pt x="111323" y="135434"/>
                  <a:pt x="113705" y="128141"/>
                  <a:pt x="116681" y="121146"/>
                </a:cubicBezTo>
                <a:lnTo>
                  <a:pt x="82004" y="69205"/>
                </a:lnTo>
                <a:cubicBezTo>
                  <a:pt x="71586" y="53578"/>
                  <a:pt x="73670" y="32891"/>
                  <a:pt x="86916" y="19645"/>
                </a:cubicBezTo>
                <a:lnTo>
                  <a:pt x="115491" y="-8930"/>
                </a:lnTo>
                <a:cubicBezTo>
                  <a:pt x="128736" y="-22175"/>
                  <a:pt x="149423" y="-24259"/>
                  <a:pt x="165050" y="-13841"/>
                </a:cubicBezTo>
                <a:lnTo>
                  <a:pt x="217140" y="20836"/>
                </a:lnTo>
                <a:cubicBezTo>
                  <a:pt x="231279" y="15032"/>
                  <a:pt x="246311" y="10864"/>
                  <a:pt x="261640" y="8781"/>
                </a:cubicBezTo>
                <a:lnTo>
                  <a:pt x="289322" y="-47179"/>
                </a:lnTo>
                <a:cubicBezTo>
                  <a:pt x="297656" y="-63996"/>
                  <a:pt x="316557" y="-72479"/>
                  <a:pt x="334714" y="-67717"/>
                </a:cubicBezTo>
                <a:close/>
                <a:moveTo>
                  <a:pt x="286345" y="125016"/>
                </a:moveTo>
                <a:cubicBezTo>
                  <a:pt x="250204" y="125016"/>
                  <a:pt x="220861" y="154358"/>
                  <a:pt x="220861" y="190500"/>
                </a:cubicBezTo>
                <a:cubicBezTo>
                  <a:pt x="220861" y="226642"/>
                  <a:pt x="250204" y="255984"/>
                  <a:pt x="286345" y="255984"/>
                </a:cubicBezTo>
                <a:cubicBezTo>
                  <a:pt x="322487" y="255984"/>
                  <a:pt x="351830" y="226642"/>
                  <a:pt x="351830" y="190500"/>
                </a:cubicBezTo>
                <a:cubicBezTo>
                  <a:pt x="351830" y="154358"/>
                  <a:pt x="322487" y="125016"/>
                  <a:pt x="286345" y="125016"/>
                </a:cubicBezTo>
                <a:close/>
              </a:path>
            </a:pathLst>
          </a:custGeom>
          <a:solidFill>
            <a:srgbClr val="FFC107"/>
          </a:solidFill>
        </p:spPr>
      </p:sp>
      <p:sp>
        <p:nvSpPr>
          <p:cNvPr id="8" name="Shape 4"/>
          <p:cNvSpPr/>
          <p:nvPr/>
        </p:nvSpPr>
        <p:spPr>
          <a:xfrm>
            <a:off x="1322705" y="1238250"/>
            <a:ext cx="7841615" cy="4184650"/>
          </a:xfrm>
          <a:custGeom>
            <a:avLst/>
            <a:gdLst/>
            <a:ahLst/>
            <a:cxnLst/>
            <a:rect l="l" t="t" r="r" b="b"/>
            <a:pathLst>
              <a:path w="5842000" h="4064000">
                <a:moveTo>
                  <a:pt x="152400" y="0"/>
                </a:moveTo>
                <a:lnTo>
                  <a:pt x="5689600" y="0"/>
                </a:lnTo>
                <a:cubicBezTo>
                  <a:pt x="5773712" y="0"/>
                  <a:pt x="5842000" y="68288"/>
                  <a:pt x="5842000" y="152400"/>
                </a:cubicBezTo>
                <a:lnTo>
                  <a:pt x="5842000" y="3911600"/>
                </a:lnTo>
                <a:cubicBezTo>
                  <a:pt x="5842000" y="3995712"/>
                  <a:pt x="5773712" y="4064000"/>
                  <a:pt x="5689600" y="4064000"/>
                </a:cubicBezTo>
                <a:lnTo>
                  <a:pt x="152400" y="4064000"/>
                </a:lnTo>
                <a:cubicBezTo>
                  <a:pt x="68288" y="4064000"/>
                  <a:pt x="0" y="3995712"/>
                  <a:pt x="0" y="3911600"/>
                </a:cubicBezTo>
                <a:lnTo>
                  <a:pt x="0" y="152400"/>
                </a:lnTo>
                <a:cubicBezTo>
                  <a:pt x="0" y="68288"/>
                  <a:pt x="68288" y="0"/>
                  <a:pt x="152400" y="0"/>
                </a:cubicBezTo>
                <a:close/>
              </a:path>
            </a:pathLst>
          </a:custGeom>
          <a:solidFill>
            <a:srgbClr val="007BFF">
              <a:alpha val="10196"/>
            </a:srgbClr>
          </a:solidFill>
          <a:effectLst>
            <a:outerShdw blurRad="190500" dist="127000" dir="5400000" algn="bl" rotWithShape="0">
              <a:srgbClr val="000000">
                <a:alpha val="10196"/>
              </a:srgbClr>
            </a:outerShdw>
          </a:effectLst>
        </p:spPr>
      </p:sp>
      <p:sp>
        <p:nvSpPr>
          <p:cNvPr id="9" name="Text 5"/>
          <p:cNvSpPr/>
          <p:nvPr/>
        </p:nvSpPr>
        <p:spPr>
          <a:xfrm>
            <a:off x="1433724" y="1320800"/>
            <a:ext cx="3124200" cy="355600"/>
          </a:xfrm>
          <a:prstGeom prst="rect">
            <a:avLst/>
          </a:prstGeom>
          <a:noFill/>
        </p:spPr>
        <p:txBody>
          <a:bodyPr wrap="square" lIns="0" tIns="0" rIns="0" bIns="0" rtlCol="0" anchor="ctr"/>
          <a:lstStyle/>
          <a:p>
            <a:pPr algn="ctr">
              <a:lnSpc>
                <a:spcPct val="120000"/>
              </a:lnSpc>
            </a:pPr>
            <a:r>
              <a:rPr lang="en-US" sz="2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MLF 网络核心: 交叉注意力</a:t>
            </a:r>
            <a:endParaRPr lang="en-US" sz="1600" dirty="0"/>
          </a:p>
        </p:txBody>
      </p:sp>
      <p:sp>
        <p:nvSpPr>
          <p:cNvPr id="11" name="Text 6"/>
          <p:cNvSpPr/>
          <p:nvPr/>
        </p:nvSpPr>
        <p:spPr>
          <a:xfrm>
            <a:off x="6199267" y="1952255"/>
            <a:ext cx="2806700" cy="254000"/>
          </a:xfrm>
          <a:prstGeom prst="rect">
            <a:avLst/>
          </a:prstGeom>
          <a:noFill/>
        </p:spPr>
        <p:txBody>
          <a:bodyPr wrap="square" lIns="0" tIns="0" rIns="0" bIns="0" rtlCol="0" anchor="ctr"/>
          <a:lstStyle/>
          <a:p>
            <a:pPr>
              <a:lnSpc>
                <a:spcPct val="120000"/>
              </a:lnSpc>
            </a:pPr>
            <a:r>
              <a:rPr lang="en-US" sz="14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Query:</a:t>
            </a: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 当前主视图 (Anchor Scan)</a:t>
            </a:r>
            <a:endParaRPr lang="en-US" sz="1600" dirty="0"/>
          </a:p>
        </p:txBody>
      </p:sp>
      <p:sp>
        <p:nvSpPr>
          <p:cNvPr id="12" name="Text 7"/>
          <p:cNvSpPr/>
          <p:nvPr/>
        </p:nvSpPr>
        <p:spPr>
          <a:xfrm>
            <a:off x="6199267" y="2775215"/>
            <a:ext cx="2806700" cy="254000"/>
          </a:xfrm>
          <a:prstGeom prst="rect">
            <a:avLst/>
          </a:prstGeom>
          <a:noFill/>
        </p:spPr>
        <p:txBody>
          <a:bodyPr wrap="square" lIns="0" tIns="0" rIns="0" bIns="0" rtlCol="0" anchor="ctr"/>
          <a:lstStyle/>
          <a:p>
            <a:pPr>
              <a:lnSpc>
                <a:spcPct val="120000"/>
              </a:lnSpc>
            </a:pPr>
            <a:r>
              <a:rPr lang="en-US" sz="14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Key/Value:</a:t>
            </a: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 辅助视图 + 既往图像</a:t>
            </a:r>
            <a:endParaRPr lang="en-US" sz="1600" dirty="0"/>
          </a:p>
        </p:txBody>
      </p:sp>
      <mc:AlternateContent xmlns:mc="http://schemas.openxmlformats.org/markup-compatibility/2006">
        <mc:Choice xmlns:a14="http://schemas.microsoft.com/office/drawing/2010/main" Requires="a14">
          <p:sp>
            <p:nvSpPr>
              <p:cNvPr id="13" name="Text 8"/>
              <p:cNvSpPr/>
              <p:nvPr/>
            </p:nvSpPr>
            <p:spPr>
              <a:xfrm>
                <a:off x="6199267" y="3598175"/>
                <a:ext cx="2806700" cy="431800"/>
              </a:xfrm>
              <a:prstGeom prst="rect">
                <a:avLst/>
              </a:prstGeom>
              <a:noFill/>
            </p:spPr>
            <p:txBody>
              <a:bodyPr wrap="square" lIns="0" tIns="0" rIns="0" bIns="0" rtlCol="0" anchor="ctr"/>
              <a:lstStyle/>
              <a:p>
                <a:pPr>
                  <a:lnSpc>
                    <a:spcPct val="120000"/>
                  </a:lnSpc>
                </a:pPr>
                <a:r>
                  <a:rPr lang="en-US" sz="14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输出:</a:t>
                </a: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 统一时空特征 </a:t>
                </a:r>
                <a14:m>
                  <m:oMath xmlns:m="http://schemas.openxmlformats.org/officeDocument/2006/math">
                    <m:sSup>
                      <m:sSupPr>
                        <m:ctrlPr>
                          <a:rPr lang="en-US" sz="1000" dirty="0">
                            <a:solidFill>
                              <a:srgbClr val="333333"/>
                            </a:solidFill>
                          </a:rPr>
                        </m:ctrlPr>
                      </m:sSupPr>
                      <m:e>
                        <m:r>
                          <a:rPr lang="en-US" sz="1000" i="1" dirty="0">
                            <a:solidFill>
                              <a:srgbClr val="333333"/>
                            </a:solidFill>
                            <a:latin typeface="Cambria Math" panose="02040503050406030204" charset="0"/>
                          </a:rPr>
                          <m:t>𝑉</m:t>
                        </m:r>
                      </m:e>
                      <m:sup>
                        <m:r>
                          <a:rPr lang="en-US" sz="1000" i="1" dirty="0">
                            <a:solidFill>
                              <a:srgbClr val="333333"/>
                            </a:solidFill>
                            <a:latin typeface="Cambria Math" panose="02040503050406030204" charset="0"/>
                          </a:rPr>
                          <m:t>𝑠</m:t>
                        </m:r>
                        <m:r>
                          <a:rPr lang="en-US" sz="1000" i="1" dirty="0">
                            <a:solidFill>
                              <a:srgbClr val="333333"/>
                            </a:solidFill>
                            <a:latin typeface="Cambria Math" panose="02040503050406030204" charset="0"/>
                          </a:rPr>
                          <m:t>𝑡</m:t>
                        </m:r>
                      </m:sup>
                    </m:sSup>
                  </m:oMath>
                </a14:m>
                <a:endParaRPr lang="en-US" sz="1600" dirty="0"/>
              </a:p>
            </p:txBody>
          </p:sp>
        </mc:Choice>
        <mc:Fallback>
          <p:sp>
            <p:nvSpPr>
              <p:cNvPr id="13" name="Text 8"/>
              <p:cNvSpPr>
                <a:spLocks noRot="1" noChangeAspect="1" noMove="1" noResize="1" noEditPoints="1" noAdjustHandles="1" noChangeArrowheads="1" noChangeShapeType="1" noTextEdit="1"/>
              </p:cNvSpPr>
              <p:nvPr/>
            </p:nvSpPr>
            <p:spPr>
              <a:xfrm>
                <a:off x="6199267" y="3598175"/>
                <a:ext cx="2806700" cy="431800"/>
              </a:xfrm>
              <a:prstGeom prst="rect">
                <a:avLst/>
              </a:prstGeom>
              <a:blipFill rotWithShape="1">
                <a:blip r:embed="rId1"/>
                <a:stretch>
                  <a:fillRect l="-14" t="-61" r="14" b="61"/>
                </a:stretch>
              </a:blipFill>
            </p:spPr>
            <p:txBody>
              <a:bodyPr/>
              <a:lstStyle/>
              <a:p>
                <a:r>
                  <a:rPr lang="zh-CN" altLang="en-US">
                    <a:noFill/>
                  </a:rPr>
                  <a:t> </a:t>
                </a:r>
              </a:p>
            </p:txBody>
          </p:sp>
        </mc:Fallback>
      </mc:AlternateContent>
      <p:sp>
        <p:nvSpPr>
          <p:cNvPr id="14" name="Shape 9"/>
          <p:cNvSpPr/>
          <p:nvPr/>
        </p:nvSpPr>
        <p:spPr>
          <a:xfrm>
            <a:off x="254000" y="5588000"/>
            <a:ext cx="11684000" cy="609600"/>
          </a:xfrm>
          <a:custGeom>
            <a:avLst/>
            <a:gdLst/>
            <a:ahLst/>
            <a:cxnLst/>
            <a:rect l="l" t="t" r="r" b="b"/>
            <a:pathLst>
              <a:path w="11684000" h="609600">
                <a:moveTo>
                  <a:pt x="101602" y="0"/>
                </a:moveTo>
                <a:lnTo>
                  <a:pt x="11582398" y="0"/>
                </a:lnTo>
                <a:cubicBezTo>
                  <a:pt x="11638511" y="0"/>
                  <a:pt x="11684000" y="45489"/>
                  <a:pt x="11684000" y="101602"/>
                </a:cubicBezTo>
                <a:lnTo>
                  <a:pt x="11684000" y="507998"/>
                </a:lnTo>
                <a:cubicBezTo>
                  <a:pt x="11684000" y="564111"/>
                  <a:pt x="11638511" y="609600"/>
                  <a:pt x="11582398" y="609600"/>
                </a:cubicBezTo>
                <a:lnTo>
                  <a:pt x="101602" y="609600"/>
                </a:lnTo>
                <a:cubicBezTo>
                  <a:pt x="45489" y="609600"/>
                  <a:pt x="0" y="564111"/>
                  <a:pt x="0" y="507998"/>
                </a:cubicBezTo>
                <a:lnTo>
                  <a:pt x="0" y="101602"/>
                </a:lnTo>
                <a:cubicBezTo>
                  <a:pt x="0" y="45526"/>
                  <a:pt x="45526" y="0"/>
                  <a:pt x="101602" y="0"/>
                </a:cubicBezTo>
                <a:close/>
              </a:path>
            </a:pathLst>
          </a:custGeom>
          <a:solidFill>
            <a:srgbClr val="0056B3">
              <a:alpha val="10196"/>
            </a:srgbClr>
          </a:solidFill>
        </p:spPr>
      </p:sp>
      <p:sp>
        <p:nvSpPr>
          <p:cNvPr id="15" name="Text 10"/>
          <p:cNvSpPr/>
          <p:nvPr/>
        </p:nvSpPr>
        <p:spPr>
          <a:xfrm>
            <a:off x="355600" y="5740400"/>
            <a:ext cx="11480800" cy="304800"/>
          </a:xfrm>
          <a:prstGeom prst="rect">
            <a:avLst/>
          </a:prstGeom>
          <a:noFill/>
        </p:spPr>
        <p:txBody>
          <a:bodyPr wrap="square" lIns="0" tIns="0" rIns="0" bIns="0" rtlCol="0" anchor="ctr"/>
          <a:lstStyle/>
          <a:p>
            <a:pPr algn="ctr">
              <a:lnSpc>
                <a:spcPct val="130000"/>
              </a:lnSpc>
            </a:pPr>
            <a:r>
              <a:rPr lang="en-US" sz="16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作用: 动态聚合任意数量输入，解决输入不固定难题，为后续模块提供高信息量表示。</a:t>
            </a:r>
            <a:endParaRPr lang="en-US" sz="1600" dirty="0"/>
          </a:p>
        </p:txBody>
      </p:sp>
      <p:pic>
        <p:nvPicPr>
          <p:cNvPr id="2" name="图片 1"/>
          <p:cNvPicPr>
            <a:picLocks noChangeAspect="1"/>
          </p:cNvPicPr>
          <p:nvPr/>
        </p:nvPicPr>
        <p:blipFill>
          <a:blip r:embed="rId2"/>
          <a:stretch>
            <a:fillRect/>
          </a:stretch>
        </p:blipFill>
        <p:spPr>
          <a:xfrm>
            <a:off x="1433830" y="1735455"/>
            <a:ext cx="3988435" cy="349694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74675" y="309880"/>
            <a:ext cx="11874500" cy="457200"/>
          </a:xfrm>
          <a:prstGeom prst="rect">
            <a:avLst/>
          </a:prstGeom>
          <a:noFill/>
        </p:spPr>
        <p:txBody>
          <a:bodyPr wrap="square" lIns="0" tIns="0" rIns="0" bIns="0" rtlCol="0" anchor="ctr"/>
          <a:lstStyle/>
          <a:p>
            <a:pPr algn="ctr">
              <a:lnSpc>
                <a:spcPct val="100000"/>
              </a:lnSpc>
            </a:pPr>
            <a:r>
              <a:rPr 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实验结果: SOTA</a:t>
            </a:r>
            <a:r>
              <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性能对比</a:t>
            </a:r>
            <a:endParaRPr lang="zh-CN" alt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4" name="Text 1"/>
          <p:cNvSpPr/>
          <p:nvPr/>
        </p:nvSpPr>
        <p:spPr>
          <a:xfrm>
            <a:off x="-274955" y="767080"/>
            <a:ext cx="11785600" cy="304800"/>
          </a:xfrm>
          <a:prstGeom prst="rect">
            <a:avLst/>
          </a:prstGeom>
          <a:noFill/>
        </p:spPr>
        <p:txBody>
          <a:bodyPr wrap="square" lIns="0" tIns="0" rIns="0" bIns="0" rtlCol="0" anchor="ctr"/>
          <a:lstStyle/>
          <a:p>
            <a:pPr algn="ctr">
              <a:lnSpc>
                <a:spcPct val="130000"/>
              </a:lnSpc>
            </a:pP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在MIMIC-CXR等三大数据集上与14种基线对比，MLRG均取得最优性能。</a:t>
            </a:r>
            <a:endParaRPr lang="en-US" sz="1600" dirty="0"/>
          </a:p>
        </p:txBody>
      </p:sp>
      <p:sp>
        <p:nvSpPr>
          <p:cNvPr id="6" name="Shape 3"/>
          <p:cNvSpPr/>
          <p:nvPr>
            <p:custDataLst>
              <p:tags r:id="rId1"/>
            </p:custDataLst>
          </p:nvPr>
        </p:nvSpPr>
        <p:spPr>
          <a:xfrm>
            <a:off x="1290108" y="1633855"/>
            <a:ext cx="457200" cy="457200"/>
          </a:xfrm>
          <a:custGeom>
            <a:avLst/>
            <a:gdLst/>
            <a:ahLst/>
            <a:cxnLst/>
            <a:rect l="l" t="t" r="r" b="b"/>
            <a:pathLst>
              <a:path w="457200" h="457200">
                <a:moveTo>
                  <a:pt x="228600" y="96351"/>
                </a:moveTo>
                <a:lnTo>
                  <a:pt x="215205" y="77778"/>
                </a:lnTo>
                <a:cubicBezTo>
                  <a:pt x="192881" y="46881"/>
                  <a:pt x="157073" y="28575"/>
                  <a:pt x="118854" y="28575"/>
                </a:cubicBezTo>
                <a:cubicBezTo>
                  <a:pt x="53221" y="28575"/>
                  <a:pt x="0" y="81796"/>
                  <a:pt x="0" y="147429"/>
                </a:cubicBezTo>
                <a:lnTo>
                  <a:pt x="0" y="149751"/>
                </a:lnTo>
                <a:cubicBezTo>
                  <a:pt x="0" y="170825"/>
                  <a:pt x="5536" y="192613"/>
                  <a:pt x="14823" y="214313"/>
                </a:cubicBezTo>
                <a:lnTo>
                  <a:pt x="109478" y="214313"/>
                </a:lnTo>
                <a:cubicBezTo>
                  <a:pt x="112335" y="214313"/>
                  <a:pt x="114925" y="212616"/>
                  <a:pt x="116086" y="209937"/>
                </a:cubicBezTo>
                <a:lnTo>
                  <a:pt x="144482" y="141803"/>
                </a:lnTo>
                <a:cubicBezTo>
                  <a:pt x="147786" y="133945"/>
                  <a:pt x="155466" y="128766"/>
                  <a:pt x="163949" y="128588"/>
                </a:cubicBezTo>
                <a:cubicBezTo>
                  <a:pt x="172432" y="128409"/>
                  <a:pt x="180290" y="133410"/>
                  <a:pt x="183773" y="141178"/>
                </a:cubicBezTo>
                <a:lnTo>
                  <a:pt x="229582" y="242888"/>
                </a:lnTo>
                <a:lnTo>
                  <a:pt x="266551" y="168950"/>
                </a:lnTo>
                <a:cubicBezTo>
                  <a:pt x="270212" y="161717"/>
                  <a:pt x="277624" y="157073"/>
                  <a:pt x="285750" y="157073"/>
                </a:cubicBezTo>
                <a:cubicBezTo>
                  <a:pt x="293876" y="157073"/>
                  <a:pt x="301288" y="161627"/>
                  <a:pt x="304949" y="168950"/>
                </a:cubicBezTo>
                <a:lnTo>
                  <a:pt x="325666" y="210294"/>
                </a:lnTo>
                <a:cubicBezTo>
                  <a:pt x="326916" y="212705"/>
                  <a:pt x="329327" y="214223"/>
                  <a:pt x="332095" y="214223"/>
                </a:cubicBezTo>
                <a:lnTo>
                  <a:pt x="442466" y="214223"/>
                </a:lnTo>
                <a:cubicBezTo>
                  <a:pt x="451842" y="192524"/>
                  <a:pt x="457289" y="170736"/>
                  <a:pt x="457289" y="149662"/>
                </a:cubicBezTo>
                <a:lnTo>
                  <a:pt x="457289" y="147340"/>
                </a:lnTo>
                <a:cubicBezTo>
                  <a:pt x="457200" y="81796"/>
                  <a:pt x="403979" y="28575"/>
                  <a:pt x="338346" y="28575"/>
                </a:cubicBezTo>
                <a:cubicBezTo>
                  <a:pt x="300216" y="28575"/>
                  <a:pt x="264319" y="46881"/>
                  <a:pt x="241995" y="77778"/>
                </a:cubicBezTo>
                <a:lnTo>
                  <a:pt x="228600" y="96262"/>
                </a:lnTo>
                <a:close/>
                <a:moveTo>
                  <a:pt x="419338" y="257175"/>
                </a:moveTo>
                <a:lnTo>
                  <a:pt x="332006" y="257175"/>
                </a:lnTo>
                <a:cubicBezTo>
                  <a:pt x="313075" y="257175"/>
                  <a:pt x="295751" y="246459"/>
                  <a:pt x="287268" y="229493"/>
                </a:cubicBezTo>
                <a:lnTo>
                  <a:pt x="285750" y="226457"/>
                </a:lnTo>
                <a:lnTo>
                  <a:pt x="247799" y="302449"/>
                </a:lnTo>
                <a:cubicBezTo>
                  <a:pt x="244138" y="309860"/>
                  <a:pt x="236458" y="314504"/>
                  <a:pt x="228154" y="314325"/>
                </a:cubicBezTo>
                <a:cubicBezTo>
                  <a:pt x="219849" y="314146"/>
                  <a:pt x="212437" y="309235"/>
                  <a:pt x="209044" y="301734"/>
                </a:cubicBezTo>
                <a:lnTo>
                  <a:pt x="165021" y="203954"/>
                </a:lnTo>
                <a:lnTo>
                  <a:pt x="155644" y="226457"/>
                </a:lnTo>
                <a:cubicBezTo>
                  <a:pt x="147876" y="245120"/>
                  <a:pt x="129659" y="257264"/>
                  <a:pt x="109478" y="257264"/>
                </a:cubicBezTo>
                <a:lnTo>
                  <a:pt x="37862" y="257264"/>
                </a:lnTo>
                <a:cubicBezTo>
                  <a:pt x="80010" y="323165"/>
                  <a:pt x="147697" y="383798"/>
                  <a:pt x="190024" y="416123"/>
                </a:cubicBezTo>
                <a:cubicBezTo>
                  <a:pt x="201097" y="424517"/>
                  <a:pt x="214670" y="428714"/>
                  <a:pt x="228511" y="428714"/>
                </a:cubicBezTo>
                <a:cubicBezTo>
                  <a:pt x="242352" y="428714"/>
                  <a:pt x="256014" y="424607"/>
                  <a:pt x="266998" y="416123"/>
                </a:cubicBezTo>
                <a:cubicBezTo>
                  <a:pt x="309503" y="383709"/>
                  <a:pt x="377190" y="323076"/>
                  <a:pt x="419338" y="257175"/>
                </a:cubicBezTo>
                <a:close/>
              </a:path>
            </a:pathLst>
          </a:custGeom>
          <a:solidFill>
            <a:srgbClr val="007BFF"/>
          </a:solidFill>
        </p:spPr>
        <p:txBody>
          <a:bodyPr/>
          <a:p>
            <a:endParaRPr lang="zh-CN" altLang="en-US"/>
          </a:p>
        </p:txBody>
      </p:sp>
      <p:grpSp>
        <p:nvGrpSpPr>
          <p:cNvPr id="33" name="组合 32"/>
          <p:cNvGrpSpPr/>
          <p:nvPr>
            <p:custDataLst>
              <p:tags r:id="rId2"/>
            </p:custDataLst>
          </p:nvPr>
        </p:nvGrpSpPr>
        <p:grpSpPr>
          <a:xfrm>
            <a:off x="701675" y="1295400"/>
            <a:ext cx="4673600" cy="2387600"/>
            <a:chOff x="1320" y="4440"/>
            <a:chExt cx="7360" cy="3760"/>
          </a:xfrm>
        </p:grpSpPr>
        <p:sp>
          <p:nvSpPr>
            <p:cNvPr id="5" name="Shape 2"/>
            <p:cNvSpPr/>
            <p:nvPr>
              <p:custDataLst>
                <p:tags r:id="rId3"/>
              </p:custDataLst>
            </p:nvPr>
          </p:nvSpPr>
          <p:spPr>
            <a:xfrm>
              <a:off x="1320" y="4440"/>
              <a:ext cx="7360" cy="3760"/>
            </a:xfrm>
            <a:custGeom>
              <a:avLst/>
              <a:gdLst/>
              <a:ahLst/>
              <a:cxnLst/>
              <a:rect l="l" t="t" r="r" b="b"/>
              <a:pathLst>
                <a:path w="4673600" h="2387600">
                  <a:moveTo>
                    <a:pt x="152401" y="0"/>
                  </a:moveTo>
                  <a:lnTo>
                    <a:pt x="4521199" y="0"/>
                  </a:lnTo>
                  <a:cubicBezTo>
                    <a:pt x="4605368" y="0"/>
                    <a:pt x="4673600" y="68232"/>
                    <a:pt x="4673600" y="152401"/>
                  </a:cubicBezTo>
                  <a:lnTo>
                    <a:pt x="4673600" y="2235199"/>
                  </a:lnTo>
                  <a:cubicBezTo>
                    <a:pt x="4673600" y="2319368"/>
                    <a:pt x="4605368" y="2387600"/>
                    <a:pt x="4521199" y="2387600"/>
                  </a:cubicBezTo>
                  <a:lnTo>
                    <a:pt x="152401" y="2387600"/>
                  </a:lnTo>
                  <a:cubicBezTo>
                    <a:pt x="68232" y="2387600"/>
                    <a:pt x="0" y="2319368"/>
                    <a:pt x="0" y="2235199"/>
                  </a:cubicBezTo>
                  <a:lnTo>
                    <a:pt x="0" y="152401"/>
                  </a:lnTo>
                  <a:cubicBezTo>
                    <a:pt x="0" y="68232"/>
                    <a:pt x="68232" y="0"/>
                    <a:pt x="152401" y="0"/>
                  </a:cubicBezTo>
                  <a:close/>
                </a:path>
              </a:pathLst>
            </a:custGeom>
            <a:solidFill>
              <a:srgbClr val="007BFF">
                <a:alpha val="10196"/>
              </a:srgbClr>
            </a:solidFill>
            <a:effectLst>
              <a:outerShdw blurRad="190500" dist="127000" dir="5400000" algn="bl" rotWithShape="0">
                <a:srgbClr val="000000">
                  <a:alpha val="10196"/>
                </a:srgbClr>
              </a:outerShdw>
            </a:effectLst>
          </p:spPr>
        </p:sp>
        <p:grpSp>
          <p:nvGrpSpPr>
            <p:cNvPr id="32" name="组合 31"/>
            <p:cNvGrpSpPr/>
            <p:nvPr>
              <p:custDataLst>
                <p:tags r:id="rId4"/>
              </p:custDataLst>
            </p:nvPr>
          </p:nvGrpSpPr>
          <p:grpSpPr>
            <a:xfrm>
              <a:off x="1500" y="4960"/>
              <a:ext cx="7000" cy="2760"/>
              <a:chOff x="1500" y="4960"/>
              <a:chExt cx="7000" cy="2760"/>
            </a:xfrm>
          </p:grpSpPr>
          <p:sp>
            <p:nvSpPr>
              <p:cNvPr id="7" name="Text 4"/>
              <p:cNvSpPr/>
              <p:nvPr>
                <p:custDataLst>
                  <p:tags r:id="rId5"/>
                </p:custDataLst>
              </p:nvPr>
            </p:nvSpPr>
            <p:spPr>
              <a:xfrm>
                <a:off x="3287" y="4960"/>
                <a:ext cx="4640" cy="640"/>
              </a:xfrm>
              <a:prstGeom prst="rect">
                <a:avLst/>
              </a:prstGeom>
              <a:noFill/>
            </p:spPr>
            <p:txBody>
              <a:bodyPr wrap="square" lIns="0" tIns="0" rIns="0" bIns="0" rtlCol="0" anchor="ctr"/>
              <a:lstStyle/>
              <a:p>
                <a:pPr algn="ctr">
                  <a:lnSpc>
                    <a:spcPct val="110000"/>
                  </a:lnSpc>
                </a:pPr>
                <a:r>
                  <a:rPr lang="en-US" sz="24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临床效能 (F1 Score)</a:t>
                </a:r>
                <a:endParaRPr lang="en-US" sz="1600" dirty="0"/>
              </a:p>
            </p:txBody>
          </p:sp>
          <p:grpSp>
            <p:nvGrpSpPr>
              <p:cNvPr id="31" name="组合 30"/>
              <p:cNvGrpSpPr/>
              <p:nvPr>
                <p:custDataLst>
                  <p:tags r:id="rId6"/>
                </p:custDataLst>
              </p:nvPr>
            </p:nvGrpSpPr>
            <p:grpSpPr>
              <a:xfrm>
                <a:off x="1500" y="5880"/>
                <a:ext cx="7000" cy="1840"/>
                <a:chOff x="1500" y="5880"/>
                <a:chExt cx="7000" cy="1840"/>
              </a:xfrm>
            </p:grpSpPr>
            <p:sp>
              <p:nvSpPr>
                <p:cNvPr id="8" name="Text 5"/>
                <p:cNvSpPr/>
                <p:nvPr>
                  <p:custDataLst>
                    <p:tags r:id="rId7"/>
                  </p:custDataLst>
                </p:nvPr>
              </p:nvSpPr>
              <p:spPr>
                <a:xfrm>
                  <a:off x="1500" y="5880"/>
                  <a:ext cx="7000" cy="1200"/>
                </a:xfrm>
                <a:prstGeom prst="rect">
                  <a:avLst/>
                </a:prstGeom>
                <a:noFill/>
              </p:spPr>
              <p:txBody>
                <a:bodyPr wrap="square" lIns="0" tIns="0" rIns="0" bIns="0" rtlCol="0" anchor="ctr"/>
                <a:lstStyle/>
                <a:p>
                  <a:pPr algn="ctr">
                    <a:lnSpc>
                      <a:spcPct val="80000"/>
                    </a:lnSpc>
                  </a:pPr>
                  <a:r>
                    <a:rPr lang="en-US" sz="6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0.505</a:t>
                  </a:r>
                  <a:endParaRPr lang="en-US" sz="1600" dirty="0"/>
                </a:p>
              </p:txBody>
            </p:sp>
            <p:sp>
              <p:nvSpPr>
                <p:cNvPr id="9" name="Text 6"/>
                <p:cNvSpPr/>
                <p:nvPr>
                  <p:custDataLst>
                    <p:tags r:id="rId8"/>
                  </p:custDataLst>
                </p:nvPr>
              </p:nvSpPr>
              <p:spPr>
                <a:xfrm>
                  <a:off x="1720" y="7240"/>
                  <a:ext cx="6560" cy="480"/>
                </a:xfrm>
                <a:prstGeom prst="rect">
                  <a:avLst/>
                </a:prstGeom>
                <a:noFill/>
              </p:spPr>
              <p:txBody>
                <a:bodyPr wrap="square" lIns="0" tIns="0" rIns="0" bIns="0" rtlCol="0" anchor="ctr"/>
                <a:lstStyle/>
                <a:p>
                  <a:pPr algn="ctr">
                    <a:lnSpc>
                      <a:spcPct val="130000"/>
                    </a:lnSpc>
                  </a:pP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显著优于基线，证明</a:t>
                  </a:r>
                  <a:r>
                    <a:rPr lang="en-US" sz="1600" dirty="0">
                      <a:solidFill>
                        <a:srgbClr val="333333"/>
                      </a:solidFill>
                      <a:highlight>
                        <a:srgbClr val="FFC107">
                          <a:alpha val="50000"/>
                        </a:srgbClr>
                      </a:highlight>
                      <a:latin typeface="Noto Sans SC" panose="020B0200000000000000" pitchFamily="34" charset="-122"/>
                      <a:ea typeface="Noto Sans SC" panose="020B0200000000000000" pitchFamily="34" charset="-122"/>
                      <a:cs typeface="Noto Sans SC" panose="020B0200000000000000" pitchFamily="34" charset="-120"/>
                    </a:rPr>
                    <a:t> 诊断准确性高 </a:t>
                  </a: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a:t>
                  </a:r>
                  <a:endParaRPr lang="en-US" sz="1600" dirty="0"/>
                </a:p>
              </p:txBody>
            </p:sp>
          </p:grpSp>
        </p:grpSp>
      </p:grpSp>
      <p:sp>
        <p:nvSpPr>
          <p:cNvPr id="11" name="Shape 8"/>
          <p:cNvSpPr/>
          <p:nvPr>
            <p:custDataLst>
              <p:tags r:id="rId9"/>
            </p:custDataLst>
          </p:nvPr>
        </p:nvSpPr>
        <p:spPr>
          <a:xfrm>
            <a:off x="1560433" y="4316095"/>
            <a:ext cx="342900" cy="457200"/>
          </a:xfrm>
          <a:custGeom>
            <a:avLst/>
            <a:gdLst/>
            <a:ahLst/>
            <a:cxnLst/>
            <a:rect l="l" t="t" r="r" b="b"/>
            <a:pathLst>
              <a:path w="342900" h="457200">
                <a:moveTo>
                  <a:pt x="0" y="57150"/>
                </a:moveTo>
                <a:cubicBezTo>
                  <a:pt x="0" y="25628"/>
                  <a:pt x="25628" y="0"/>
                  <a:pt x="57150" y="0"/>
                </a:cubicBezTo>
                <a:lnTo>
                  <a:pt x="190649" y="0"/>
                </a:lnTo>
                <a:cubicBezTo>
                  <a:pt x="205829" y="0"/>
                  <a:pt x="220385" y="5983"/>
                  <a:pt x="231100" y="16699"/>
                </a:cubicBezTo>
                <a:lnTo>
                  <a:pt x="326201" y="111889"/>
                </a:lnTo>
                <a:cubicBezTo>
                  <a:pt x="336917" y="122605"/>
                  <a:pt x="342900" y="137160"/>
                  <a:pt x="342900" y="152340"/>
                </a:cubicBezTo>
                <a:lnTo>
                  <a:pt x="342900" y="400050"/>
                </a:lnTo>
                <a:cubicBezTo>
                  <a:pt x="342900" y="431572"/>
                  <a:pt x="317272" y="457200"/>
                  <a:pt x="285750" y="457200"/>
                </a:cubicBezTo>
                <a:lnTo>
                  <a:pt x="57150" y="457200"/>
                </a:lnTo>
                <a:cubicBezTo>
                  <a:pt x="25628" y="457200"/>
                  <a:pt x="0" y="431572"/>
                  <a:pt x="0" y="400050"/>
                </a:cubicBezTo>
                <a:lnTo>
                  <a:pt x="0" y="57150"/>
                </a:lnTo>
                <a:close/>
                <a:moveTo>
                  <a:pt x="185738" y="52239"/>
                </a:moveTo>
                <a:lnTo>
                  <a:pt x="185738" y="135731"/>
                </a:lnTo>
                <a:cubicBezTo>
                  <a:pt x="185738" y="147608"/>
                  <a:pt x="195292" y="157163"/>
                  <a:pt x="207169" y="157163"/>
                </a:cubicBezTo>
                <a:lnTo>
                  <a:pt x="290661" y="157163"/>
                </a:lnTo>
                <a:lnTo>
                  <a:pt x="185738" y="52239"/>
                </a:lnTo>
                <a:close/>
                <a:moveTo>
                  <a:pt x="107156" y="228600"/>
                </a:moveTo>
                <a:cubicBezTo>
                  <a:pt x="95280" y="228600"/>
                  <a:pt x="85725" y="238155"/>
                  <a:pt x="85725" y="250031"/>
                </a:cubicBezTo>
                <a:cubicBezTo>
                  <a:pt x="85725" y="261908"/>
                  <a:pt x="95280" y="271463"/>
                  <a:pt x="107156" y="271463"/>
                </a:cubicBezTo>
                <a:lnTo>
                  <a:pt x="235744" y="271463"/>
                </a:lnTo>
                <a:cubicBezTo>
                  <a:pt x="247620" y="271463"/>
                  <a:pt x="257175" y="261908"/>
                  <a:pt x="257175" y="250031"/>
                </a:cubicBezTo>
                <a:cubicBezTo>
                  <a:pt x="257175" y="238155"/>
                  <a:pt x="247620" y="228600"/>
                  <a:pt x="235744" y="228600"/>
                </a:cubicBezTo>
                <a:lnTo>
                  <a:pt x="107156" y="228600"/>
                </a:lnTo>
                <a:close/>
                <a:moveTo>
                  <a:pt x="107156" y="314325"/>
                </a:moveTo>
                <a:cubicBezTo>
                  <a:pt x="95280" y="314325"/>
                  <a:pt x="85725" y="323880"/>
                  <a:pt x="85725" y="335756"/>
                </a:cubicBezTo>
                <a:cubicBezTo>
                  <a:pt x="85725" y="347633"/>
                  <a:pt x="95280" y="357188"/>
                  <a:pt x="107156" y="357188"/>
                </a:cubicBezTo>
                <a:lnTo>
                  <a:pt x="235744" y="357188"/>
                </a:lnTo>
                <a:cubicBezTo>
                  <a:pt x="247620" y="357188"/>
                  <a:pt x="257175" y="347633"/>
                  <a:pt x="257175" y="335756"/>
                </a:cubicBezTo>
                <a:cubicBezTo>
                  <a:pt x="257175" y="323880"/>
                  <a:pt x="247620" y="314325"/>
                  <a:pt x="235744" y="314325"/>
                </a:cubicBezTo>
                <a:lnTo>
                  <a:pt x="107156" y="314325"/>
                </a:lnTo>
                <a:close/>
              </a:path>
            </a:pathLst>
          </a:custGeom>
          <a:solidFill>
            <a:srgbClr val="0056B3"/>
          </a:solidFill>
        </p:spPr>
      </p:sp>
      <p:grpSp>
        <p:nvGrpSpPr>
          <p:cNvPr id="36" name="组合 35"/>
          <p:cNvGrpSpPr/>
          <p:nvPr>
            <p:custDataLst>
              <p:tags r:id="rId10"/>
            </p:custDataLst>
          </p:nvPr>
        </p:nvGrpSpPr>
        <p:grpSpPr>
          <a:xfrm>
            <a:off x="701675" y="3863340"/>
            <a:ext cx="4813300" cy="2387600"/>
            <a:chOff x="1010" y="6073"/>
            <a:chExt cx="7580" cy="3760"/>
          </a:xfrm>
        </p:grpSpPr>
        <p:grpSp>
          <p:nvGrpSpPr>
            <p:cNvPr id="35" name="组合 34"/>
            <p:cNvGrpSpPr/>
            <p:nvPr>
              <p:custDataLst>
                <p:tags r:id="rId11"/>
              </p:custDataLst>
            </p:nvPr>
          </p:nvGrpSpPr>
          <p:grpSpPr>
            <a:xfrm>
              <a:off x="1010" y="6073"/>
              <a:ext cx="7580" cy="3760"/>
              <a:chOff x="1010" y="6073"/>
              <a:chExt cx="7580" cy="3760"/>
            </a:xfrm>
          </p:grpSpPr>
          <p:sp>
            <p:nvSpPr>
              <p:cNvPr id="10" name="Shape 7"/>
              <p:cNvSpPr/>
              <p:nvPr>
                <p:custDataLst>
                  <p:tags r:id="rId12"/>
                </p:custDataLst>
              </p:nvPr>
            </p:nvSpPr>
            <p:spPr>
              <a:xfrm>
                <a:off x="1010" y="6073"/>
                <a:ext cx="7360" cy="3760"/>
              </a:xfrm>
              <a:custGeom>
                <a:avLst/>
                <a:gdLst/>
                <a:ahLst/>
                <a:cxnLst/>
                <a:rect l="l" t="t" r="r" b="b"/>
                <a:pathLst>
                  <a:path w="4673600" h="2387600">
                    <a:moveTo>
                      <a:pt x="152401" y="0"/>
                    </a:moveTo>
                    <a:lnTo>
                      <a:pt x="4521199" y="0"/>
                    </a:lnTo>
                    <a:cubicBezTo>
                      <a:pt x="4605368" y="0"/>
                      <a:pt x="4673600" y="68232"/>
                      <a:pt x="4673600" y="152401"/>
                    </a:cubicBezTo>
                    <a:lnTo>
                      <a:pt x="4673600" y="2235199"/>
                    </a:lnTo>
                    <a:cubicBezTo>
                      <a:pt x="4673600" y="2319368"/>
                      <a:pt x="4605368" y="2387600"/>
                      <a:pt x="4521199" y="2387600"/>
                    </a:cubicBezTo>
                    <a:lnTo>
                      <a:pt x="152401" y="2387600"/>
                    </a:lnTo>
                    <a:cubicBezTo>
                      <a:pt x="68232" y="2387600"/>
                      <a:pt x="0" y="2319368"/>
                      <a:pt x="0" y="2235199"/>
                    </a:cubicBezTo>
                    <a:lnTo>
                      <a:pt x="0" y="152401"/>
                    </a:lnTo>
                    <a:cubicBezTo>
                      <a:pt x="0" y="68232"/>
                      <a:pt x="68232" y="0"/>
                      <a:pt x="152401" y="0"/>
                    </a:cubicBezTo>
                    <a:close/>
                  </a:path>
                </a:pathLst>
              </a:custGeom>
              <a:solidFill>
                <a:srgbClr val="0056B3">
                  <a:alpha val="10196"/>
                </a:srgbClr>
              </a:solidFill>
              <a:effectLst>
                <a:outerShdw blurRad="190500" dist="127000" dir="5400000" algn="bl" rotWithShape="0">
                  <a:srgbClr val="000000">
                    <a:alpha val="10196"/>
                  </a:srgbClr>
                </a:outerShdw>
              </a:effectLst>
            </p:spPr>
          </p:sp>
          <p:sp>
            <p:nvSpPr>
              <p:cNvPr id="12" name="Text 9"/>
              <p:cNvSpPr/>
              <p:nvPr>
                <p:custDataLst>
                  <p:tags r:id="rId13"/>
                </p:custDataLst>
              </p:nvPr>
            </p:nvSpPr>
            <p:spPr>
              <a:xfrm>
                <a:off x="3524" y="6757"/>
                <a:ext cx="4360" cy="640"/>
              </a:xfrm>
              <a:prstGeom prst="rect">
                <a:avLst/>
              </a:prstGeom>
              <a:noFill/>
            </p:spPr>
            <p:txBody>
              <a:bodyPr wrap="square" lIns="0" tIns="0" rIns="0" bIns="0" rtlCol="0" anchor="ctr"/>
              <a:lstStyle/>
              <a:p>
                <a:pPr algn="ctr">
                  <a:lnSpc>
                    <a:spcPct val="110000"/>
                  </a:lnSpc>
                </a:pPr>
                <a:r>
                  <a:rPr lang="en-US" sz="24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语言质量 (BLEU-4)</a:t>
                </a:r>
                <a:endParaRPr lang="en-US" sz="1600" dirty="0"/>
              </a:p>
            </p:txBody>
          </p:sp>
          <p:sp>
            <p:nvSpPr>
              <p:cNvPr id="13" name="Text 10"/>
              <p:cNvSpPr/>
              <p:nvPr>
                <p:custDataLst>
                  <p:tags r:id="rId14"/>
                </p:custDataLst>
              </p:nvPr>
            </p:nvSpPr>
            <p:spPr>
              <a:xfrm>
                <a:off x="1590" y="7677"/>
                <a:ext cx="7000" cy="1200"/>
              </a:xfrm>
              <a:prstGeom prst="rect">
                <a:avLst/>
              </a:prstGeom>
              <a:noFill/>
            </p:spPr>
            <p:txBody>
              <a:bodyPr wrap="square" lIns="0" tIns="0" rIns="0" bIns="0" rtlCol="0" anchor="ctr"/>
              <a:lstStyle/>
              <a:p>
                <a:pPr algn="ctr">
                  <a:lnSpc>
                    <a:spcPct val="80000"/>
                  </a:lnSpc>
                </a:pPr>
                <a:r>
                  <a:rPr lang="en-US" sz="60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0.158</a:t>
                </a:r>
                <a:endParaRPr lang="en-US" sz="1600" dirty="0"/>
              </a:p>
            </p:txBody>
          </p:sp>
        </p:grpSp>
        <p:sp>
          <p:nvSpPr>
            <p:cNvPr id="14" name="Text 11"/>
            <p:cNvSpPr/>
            <p:nvPr>
              <p:custDataLst>
                <p:tags r:id="rId15"/>
              </p:custDataLst>
            </p:nvPr>
          </p:nvSpPr>
          <p:spPr>
            <a:xfrm>
              <a:off x="1810" y="9037"/>
              <a:ext cx="6560" cy="480"/>
            </a:xfrm>
            <a:prstGeom prst="rect">
              <a:avLst/>
            </a:prstGeom>
            <a:noFill/>
          </p:spPr>
          <p:txBody>
            <a:bodyPr wrap="square" lIns="0" tIns="0" rIns="0" bIns="0" rtlCol="0" anchor="ctr"/>
            <a:lstStyle/>
            <a:p>
              <a:pPr algn="ctr">
                <a:lnSpc>
                  <a:spcPct val="130000"/>
                </a:lnSpc>
              </a:pP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报告</a:t>
              </a:r>
              <a:r>
                <a:rPr lang="en-US" sz="1600" dirty="0">
                  <a:solidFill>
                    <a:srgbClr val="333333"/>
                  </a:solidFill>
                  <a:highlight>
                    <a:srgbClr val="FFC107">
                      <a:alpha val="50000"/>
                    </a:srgbClr>
                  </a:highlight>
                  <a:latin typeface="Noto Sans SC" panose="020B0200000000000000" pitchFamily="34" charset="-122"/>
                  <a:ea typeface="Noto Sans SC" panose="020B0200000000000000" pitchFamily="34" charset="-122"/>
                  <a:cs typeface="Noto Sans SC" panose="020B0200000000000000" pitchFamily="34" charset="-120"/>
                </a:rPr>
                <a:t> 语言连贯性最佳 </a:t>
              </a: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，可读性强。</a:t>
              </a:r>
              <a:endParaRPr lang="en-US" sz="1600" dirty="0"/>
            </a:p>
          </p:txBody>
        </p:sp>
      </p:grpSp>
      <p:pic>
        <p:nvPicPr>
          <p:cNvPr id="2" name="图片 1"/>
          <p:cNvPicPr/>
          <p:nvPr/>
        </p:nvPicPr>
        <p:blipFill>
          <a:blip r:embed="rId16"/>
          <a:stretch>
            <a:fillRect/>
          </a:stretch>
        </p:blipFill>
        <p:spPr>
          <a:xfrm>
            <a:off x="6096635" y="1388745"/>
            <a:ext cx="5214620" cy="4839335"/>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58750" y="254000"/>
            <a:ext cx="11874500" cy="457200"/>
          </a:xfrm>
          <a:prstGeom prst="rect">
            <a:avLst/>
          </a:prstGeom>
          <a:noFill/>
        </p:spPr>
        <p:txBody>
          <a:bodyPr wrap="square" lIns="0" tIns="0" rIns="0" bIns="0" rtlCol="0" anchor="ctr"/>
          <a:lstStyle/>
          <a:p>
            <a:pPr algn="ctr">
              <a:lnSpc>
                <a:spcPct val="100000"/>
              </a:lnSpc>
            </a:pPr>
            <a:r>
              <a:rPr 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消融实验与案例分析</a:t>
            </a:r>
            <a:endParaRPr lang="en-US" sz="1600" dirty="0"/>
          </a:p>
        </p:txBody>
      </p:sp>
      <p:sp>
        <p:nvSpPr>
          <p:cNvPr id="5" name="Text 2"/>
          <p:cNvSpPr/>
          <p:nvPr/>
        </p:nvSpPr>
        <p:spPr>
          <a:xfrm>
            <a:off x="393700" y="1117600"/>
            <a:ext cx="3556000" cy="355600"/>
          </a:xfrm>
          <a:prstGeom prst="rect">
            <a:avLst/>
          </a:prstGeom>
          <a:noFill/>
        </p:spPr>
        <p:txBody>
          <a:bodyPr wrap="square" lIns="0" tIns="0" rIns="0" bIns="0" rtlCol="0" anchor="ctr"/>
          <a:lstStyle/>
          <a:p>
            <a:pPr algn="ctr">
              <a:lnSpc>
                <a:spcPct val="120000"/>
              </a:lnSpc>
            </a:pPr>
            <a:endParaRPr lang="en-US" sz="1600" dirty="0"/>
          </a:p>
        </p:txBody>
      </p:sp>
      <p:sp>
        <p:nvSpPr>
          <p:cNvPr id="6" name="Text 3"/>
          <p:cNvSpPr/>
          <p:nvPr/>
        </p:nvSpPr>
        <p:spPr>
          <a:xfrm>
            <a:off x="412750" y="1574800"/>
            <a:ext cx="3517900" cy="254000"/>
          </a:xfrm>
          <a:prstGeom prst="rect">
            <a:avLst/>
          </a:prstGeom>
          <a:noFill/>
        </p:spPr>
        <p:txBody>
          <a:bodyPr wrap="square" lIns="0" tIns="0" rIns="0" bIns="0" rtlCol="0" anchor="ctr"/>
          <a:lstStyle/>
          <a:p>
            <a:pPr algn="ctr">
              <a:lnSpc>
                <a:spcPct val="120000"/>
              </a:lnSpc>
            </a:pPr>
            <a:endParaRPr lang="en-US" sz="1600" dirty="0"/>
          </a:p>
        </p:txBody>
      </p:sp>
      <p:sp>
        <p:nvSpPr>
          <p:cNvPr id="8" name="Text 5"/>
          <p:cNvSpPr/>
          <p:nvPr/>
        </p:nvSpPr>
        <p:spPr>
          <a:xfrm>
            <a:off x="781050" y="3886200"/>
            <a:ext cx="1981200" cy="254000"/>
          </a:xfrm>
          <a:prstGeom prst="rect">
            <a:avLst/>
          </a:prstGeom>
          <a:noFill/>
        </p:spPr>
        <p:txBody>
          <a:bodyPr wrap="square" lIns="0" tIns="0" rIns="0" bIns="0" rtlCol="0" anchor="ctr"/>
          <a:lstStyle/>
          <a:p>
            <a:pPr>
              <a:lnSpc>
                <a:spcPct val="120000"/>
              </a:lnSpc>
            </a:pPr>
            <a:endParaRPr lang="en-US" sz="1600" dirty="0"/>
          </a:p>
        </p:txBody>
      </p:sp>
      <p:sp>
        <p:nvSpPr>
          <p:cNvPr id="10" name="Text 7"/>
          <p:cNvSpPr/>
          <p:nvPr/>
        </p:nvSpPr>
        <p:spPr>
          <a:xfrm>
            <a:off x="781050" y="4292600"/>
            <a:ext cx="2298700" cy="254000"/>
          </a:xfrm>
          <a:prstGeom prst="rect">
            <a:avLst/>
          </a:prstGeom>
          <a:noFill/>
        </p:spPr>
        <p:txBody>
          <a:bodyPr wrap="square" lIns="0" tIns="0" rIns="0" bIns="0" rtlCol="0" anchor="ctr"/>
          <a:lstStyle/>
          <a:p>
            <a:pPr>
              <a:lnSpc>
                <a:spcPct val="120000"/>
              </a:lnSpc>
            </a:pPr>
            <a:endParaRPr lang="en-US" sz="1600" dirty="0"/>
          </a:p>
        </p:txBody>
      </p:sp>
      <p:sp>
        <p:nvSpPr>
          <p:cNvPr id="12" name="Text 9"/>
          <p:cNvSpPr/>
          <p:nvPr/>
        </p:nvSpPr>
        <p:spPr>
          <a:xfrm>
            <a:off x="4426347" y="1117600"/>
            <a:ext cx="7366000" cy="355600"/>
          </a:xfrm>
          <a:prstGeom prst="rect">
            <a:avLst/>
          </a:prstGeom>
          <a:noFill/>
        </p:spPr>
        <p:txBody>
          <a:bodyPr wrap="square" lIns="0" tIns="0" rIns="0" bIns="0" rtlCol="0" anchor="ctr"/>
          <a:lstStyle/>
          <a:p>
            <a:pPr algn="ctr">
              <a:lnSpc>
                <a:spcPct val="120000"/>
              </a:lnSpc>
            </a:pPr>
            <a:endParaRPr lang="en-US" sz="1600" dirty="0"/>
          </a:p>
        </p:txBody>
      </p:sp>
      <p:sp>
        <p:nvSpPr>
          <p:cNvPr id="13" name="Text 10"/>
          <p:cNvSpPr/>
          <p:nvPr/>
        </p:nvSpPr>
        <p:spPr>
          <a:xfrm>
            <a:off x="4445397" y="1574800"/>
            <a:ext cx="7327900" cy="254000"/>
          </a:xfrm>
          <a:prstGeom prst="rect">
            <a:avLst/>
          </a:prstGeom>
          <a:noFill/>
        </p:spPr>
        <p:txBody>
          <a:bodyPr wrap="square" lIns="0" tIns="0" rIns="0" bIns="0" rtlCol="0" anchor="ctr"/>
          <a:lstStyle/>
          <a:p>
            <a:pPr algn="ctr">
              <a:lnSpc>
                <a:spcPct val="120000"/>
              </a:lnSpc>
            </a:pPr>
            <a:endParaRPr lang="en-US" sz="1600" dirty="0"/>
          </a:p>
        </p:txBody>
      </p:sp>
      <p:grpSp>
        <p:nvGrpSpPr>
          <p:cNvPr id="44" name="组合 43"/>
          <p:cNvGrpSpPr/>
          <p:nvPr>
            <p:custDataLst>
              <p:tags r:id="rId1"/>
            </p:custDataLst>
          </p:nvPr>
        </p:nvGrpSpPr>
        <p:grpSpPr>
          <a:xfrm>
            <a:off x="298450" y="787400"/>
            <a:ext cx="5689600" cy="5283200"/>
            <a:chOff x="400" y="1680"/>
            <a:chExt cx="8960" cy="8320"/>
          </a:xfrm>
        </p:grpSpPr>
        <p:sp>
          <p:nvSpPr>
            <p:cNvPr id="26" name="Shape 2"/>
            <p:cNvSpPr/>
            <p:nvPr/>
          </p:nvSpPr>
          <p:spPr>
            <a:xfrm>
              <a:off x="400" y="1680"/>
              <a:ext cx="8960" cy="8320"/>
            </a:xfrm>
            <a:custGeom>
              <a:avLst/>
              <a:gdLst/>
              <a:ahLst/>
              <a:cxnLst/>
              <a:rect l="l" t="t" r="r" b="b"/>
              <a:pathLst>
                <a:path w="5689600" h="5283200">
                  <a:moveTo>
                    <a:pt x="152420" y="0"/>
                  </a:moveTo>
                  <a:lnTo>
                    <a:pt x="5537180" y="0"/>
                  </a:lnTo>
                  <a:cubicBezTo>
                    <a:pt x="5621359" y="0"/>
                    <a:pt x="5689600" y="68241"/>
                    <a:pt x="5689600" y="152420"/>
                  </a:cubicBezTo>
                  <a:lnTo>
                    <a:pt x="5689600" y="5130780"/>
                  </a:lnTo>
                  <a:cubicBezTo>
                    <a:pt x="5689600" y="5214959"/>
                    <a:pt x="5621359" y="5283200"/>
                    <a:pt x="5537180" y="5283200"/>
                  </a:cubicBezTo>
                  <a:lnTo>
                    <a:pt x="152420" y="5283200"/>
                  </a:lnTo>
                  <a:cubicBezTo>
                    <a:pt x="68241" y="5283200"/>
                    <a:pt x="0" y="5214959"/>
                    <a:pt x="0" y="5130780"/>
                  </a:cubicBezTo>
                  <a:lnTo>
                    <a:pt x="0" y="152420"/>
                  </a:lnTo>
                  <a:cubicBezTo>
                    <a:pt x="0" y="68297"/>
                    <a:pt x="68297" y="0"/>
                    <a:pt x="152420" y="0"/>
                  </a:cubicBezTo>
                  <a:close/>
                </a:path>
              </a:pathLst>
            </a:custGeom>
            <a:solidFill>
              <a:srgbClr val="007BFF">
                <a:alpha val="10196"/>
              </a:srgbClr>
            </a:solidFill>
          </p:spPr>
        </p:sp>
        <p:grpSp>
          <p:nvGrpSpPr>
            <p:cNvPr id="43" name="组合 42"/>
            <p:cNvGrpSpPr/>
            <p:nvPr/>
          </p:nvGrpSpPr>
          <p:grpSpPr>
            <a:xfrm>
              <a:off x="620" y="2741"/>
              <a:ext cx="8560" cy="6098"/>
              <a:chOff x="620" y="2741"/>
              <a:chExt cx="8560" cy="6098"/>
            </a:xfrm>
          </p:grpSpPr>
          <p:grpSp>
            <p:nvGrpSpPr>
              <p:cNvPr id="27" name="组合 26"/>
              <p:cNvGrpSpPr/>
              <p:nvPr/>
            </p:nvGrpSpPr>
            <p:grpSpPr>
              <a:xfrm>
                <a:off x="620" y="2741"/>
                <a:ext cx="8560" cy="6099"/>
                <a:chOff x="620" y="2741"/>
                <a:chExt cx="8560" cy="6099"/>
              </a:xfrm>
            </p:grpSpPr>
            <p:grpSp>
              <p:nvGrpSpPr>
                <p:cNvPr id="30" name="组合 29"/>
                <p:cNvGrpSpPr/>
                <p:nvPr/>
              </p:nvGrpSpPr>
              <p:grpSpPr>
                <a:xfrm>
                  <a:off x="620" y="2741"/>
                  <a:ext cx="8560" cy="4739"/>
                  <a:chOff x="620" y="2741"/>
                  <a:chExt cx="8560" cy="4739"/>
                </a:xfrm>
              </p:grpSpPr>
              <p:grpSp>
                <p:nvGrpSpPr>
                  <p:cNvPr id="31" name="组合 30"/>
                  <p:cNvGrpSpPr/>
                  <p:nvPr/>
                </p:nvGrpSpPr>
                <p:grpSpPr>
                  <a:xfrm>
                    <a:off x="620" y="2741"/>
                    <a:ext cx="8560" cy="3378"/>
                    <a:chOff x="620" y="2741"/>
                    <a:chExt cx="8560" cy="3378"/>
                  </a:xfrm>
                </p:grpSpPr>
                <p:grpSp>
                  <p:nvGrpSpPr>
                    <p:cNvPr id="32" name="组合 31"/>
                    <p:cNvGrpSpPr/>
                    <p:nvPr/>
                  </p:nvGrpSpPr>
                  <p:grpSpPr>
                    <a:xfrm>
                      <a:off x="620" y="2741"/>
                      <a:ext cx="8560" cy="3379"/>
                      <a:chOff x="620" y="2741"/>
                      <a:chExt cx="8560" cy="3379"/>
                    </a:xfrm>
                  </p:grpSpPr>
                  <p:grpSp>
                    <p:nvGrpSpPr>
                      <p:cNvPr id="33" name="组合 32"/>
                      <p:cNvGrpSpPr/>
                      <p:nvPr/>
                    </p:nvGrpSpPr>
                    <p:grpSpPr>
                      <a:xfrm>
                        <a:off x="620" y="2741"/>
                        <a:ext cx="8560" cy="1559"/>
                        <a:chOff x="620" y="2741"/>
                        <a:chExt cx="8560" cy="1559"/>
                      </a:xfrm>
                    </p:grpSpPr>
                    <p:sp>
                      <p:nvSpPr>
                        <p:cNvPr id="38" name="Text 3"/>
                        <p:cNvSpPr/>
                        <p:nvPr/>
                      </p:nvSpPr>
                      <p:spPr>
                        <a:xfrm>
                          <a:off x="620" y="2741"/>
                          <a:ext cx="8520" cy="560"/>
                        </a:xfrm>
                        <a:prstGeom prst="rect">
                          <a:avLst/>
                        </a:prstGeom>
                        <a:noFill/>
                      </p:spPr>
                      <p:txBody>
                        <a:bodyPr wrap="square" lIns="0" tIns="0" rIns="0" bIns="0" rtlCol="0" anchor="ctr"/>
                        <a:lstStyle/>
                        <a:p>
                          <a:pPr algn="ctr">
                            <a:lnSpc>
                              <a:spcPct val="120000"/>
                            </a:lnSpc>
                          </a:pPr>
                          <a:r>
                            <a:rPr lang="en-US" sz="20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消融实验 (Ablation Study)</a:t>
                          </a:r>
                          <a:endParaRPr lang="en-US" sz="1600" dirty="0"/>
                        </a:p>
                      </p:txBody>
                    </p:sp>
                    <p:sp>
                      <p:nvSpPr>
                        <p:cNvPr id="45" name="Text 4"/>
                        <p:cNvSpPr/>
                        <p:nvPr/>
                      </p:nvSpPr>
                      <p:spPr>
                        <a:xfrm>
                          <a:off x="720" y="3900"/>
                          <a:ext cx="8460" cy="400"/>
                        </a:xfrm>
                        <a:prstGeom prst="rect">
                          <a:avLst/>
                        </a:prstGeom>
                        <a:noFill/>
                      </p:spPr>
                      <p:txBody>
                        <a:bodyPr wrap="square" lIns="0" tIns="0" rIns="0" bIns="0" rtlCol="0" anchor="ctr"/>
                        <a:lstStyle/>
                        <a:p>
                          <a:pPr algn="ctr">
                            <a:lnSpc>
                              <a:spcPct val="120000"/>
                            </a:lnSpc>
                          </a:pPr>
                          <a:r>
                            <a:rPr lang="en-US" sz="14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逐步移除关键模块，观察性能下降，证明其必要性。</a:t>
                          </a:r>
                          <a:endParaRPr lang="en-US" sz="1600" dirty="0"/>
                        </a:p>
                      </p:txBody>
                    </p:sp>
                  </p:grpSp>
                  <p:sp>
                    <p:nvSpPr>
                      <p:cNvPr id="46" name="Shape 5"/>
                      <p:cNvSpPr/>
                      <p:nvPr>
                        <p:custDataLst>
                          <p:tags r:id="rId2"/>
                        </p:custDataLst>
                      </p:nvPr>
                    </p:nvSpPr>
                    <p:spPr>
                      <a:xfrm>
                        <a:off x="720" y="5080"/>
                        <a:ext cx="8320" cy="1040"/>
                      </a:xfrm>
                      <a:custGeom>
                        <a:avLst/>
                        <a:gdLst/>
                        <a:ahLst/>
                        <a:cxnLst/>
                        <a:rect l="l" t="t" r="r" b="b"/>
                        <a:pathLst>
                          <a:path w="5283200" h="660400">
                            <a:moveTo>
                              <a:pt x="101603" y="0"/>
                            </a:moveTo>
                            <a:lnTo>
                              <a:pt x="5181597" y="0"/>
                            </a:lnTo>
                            <a:cubicBezTo>
                              <a:pt x="5237711" y="0"/>
                              <a:pt x="5283200" y="45489"/>
                              <a:pt x="5283200" y="101603"/>
                            </a:cubicBezTo>
                            <a:lnTo>
                              <a:pt x="5283200" y="558797"/>
                            </a:lnTo>
                            <a:cubicBezTo>
                              <a:pt x="5283200" y="614911"/>
                              <a:pt x="5237711" y="660400"/>
                              <a:pt x="5181597" y="660400"/>
                            </a:cubicBezTo>
                            <a:lnTo>
                              <a:pt x="101603" y="660400"/>
                            </a:lnTo>
                            <a:cubicBezTo>
                              <a:pt x="45527" y="660400"/>
                              <a:pt x="0" y="614873"/>
                              <a:pt x="0" y="558797"/>
                            </a:cubicBezTo>
                            <a:lnTo>
                              <a:pt x="0" y="101603"/>
                            </a:lnTo>
                            <a:cubicBezTo>
                              <a:pt x="0" y="45527"/>
                              <a:pt x="45527" y="0"/>
                              <a:pt x="101603" y="0"/>
                            </a:cubicBezTo>
                            <a:close/>
                          </a:path>
                        </a:pathLst>
                      </a:custGeom>
                      <a:solidFill>
                        <a:srgbClr val="FFFFFF"/>
                      </a:solidFill>
                      <a:effectLst>
                        <a:outerShdw blurRad="38100" dist="12700" dir="5400000" algn="bl" rotWithShape="0">
                          <a:srgbClr val="000000">
                            <a:alpha val="10196"/>
                          </a:srgbClr>
                        </a:outerShdw>
                      </a:effectLst>
                    </p:spPr>
                  </p:sp>
                </p:grpSp>
                <p:grpSp>
                  <p:nvGrpSpPr>
                    <p:cNvPr id="47" name="组合 46"/>
                    <p:cNvGrpSpPr/>
                    <p:nvPr/>
                  </p:nvGrpSpPr>
                  <p:grpSpPr>
                    <a:xfrm>
                      <a:off x="960" y="5320"/>
                      <a:ext cx="8020" cy="560"/>
                      <a:chOff x="960" y="5320"/>
                      <a:chExt cx="8020" cy="560"/>
                    </a:xfrm>
                  </p:grpSpPr>
                  <p:sp>
                    <p:nvSpPr>
                      <p:cNvPr id="48" name="Text 6"/>
                      <p:cNvSpPr/>
                      <p:nvPr>
                        <p:custDataLst>
                          <p:tags r:id="rId3"/>
                        </p:custDataLst>
                      </p:nvPr>
                    </p:nvSpPr>
                    <p:spPr>
                      <a:xfrm>
                        <a:off x="960" y="5360"/>
                        <a:ext cx="2420" cy="480"/>
                      </a:xfrm>
                      <a:prstGeom prst="rect">
                        <a:avLst/>
                      </a:prstGeom>
                      <a:noFill/>
                    </p:spPr>
                    <p:txBody>
                      <a:bodyPr wrap="square" lIns="0" tIns="0" rIns="0" bIns="0" rtlCol="0" anchor="ctr"/>
                      <a:lstStyle/>
                      <a:p>
                        <a:pPr>
                          <a:lnSpc>
                            <a:spcPct val="130000"/>
                          </a:lnSpc>
                        </a:pPr>
                        <a:r>
                          <a:rPr lang="en-US" sz="1600" b="1"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完整模型 MLRG</a:t>
                        </a:r>
                        <a:endParaRPr lang="en-US" sz="1600" dirty="0"/>
                      </a:p>
                    </p:txBody>
                  </p:sp>
                  <p:sp>
                    <p:nvSpPr>
                      <p:cNvPr id="49" name="Text 7"/>
                      <p:cNvSpPr/>
                      <p:nvPr>
                        <p:custDataLst>
                          <p:tags r:id="rId4"/>
                        </p:custDataLst>
                      </p:nvPr>
                    </p:nvSpPr>
                    <p:spPr>
                      <a:xfrm>
                        <a:off x="7220" y="5320"/>
                        <a:ext cx="1760" cy="560"/>
                      </a:xfrm>
                      <a:prstGeom prst="rect">
                        <a:avLst/>
                      </a:prstGeom>
                      <a:noFill/>
                    </p:spPr>
                    <p:txBody>
                      <a:bodyPr wrap="square" lIns="0" tIns="0" rIns="0" bIns="0" rtlCol="0" anchor="ctr"/>
                      <a:lstStyle/>
                      <a:p>
                        <a:pPr>
                          <a:lnSpc>
                            <a:spcPct val="130000"/>
                          </a:lnSpc>
                        </a:pPr>
                        <a:r>
                          <a:rPr lang="en-US" sz="18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F1: 0.505</a:t>
                        </a:r>
                        <a:endParaRPr lang="en-US" sz="1600" dirty="0"/>
                      </a:p>
                    </p:txBody>
                  </p:sp>
                </p:grpSp>
              </p:grpSp>
              <p:grpSp>
                <p:nvGrpSpPr>
                  <p:cNvPr id="50" name="组合 49"/>
                  <p:cNvGrpSpPr/>
                  <p:nvPr/>
                </p:nvGrpSpPr>
                <p:grpSpPr>
                  <a:xfrm>
                    <a:off x="720" y="6440"/>
                    <a:ext cx="8272" cy="1040"/>
                    <a:chOff x="720" y="6440"/>
                    <a:chExt cx="8272" cy="1040"/>
                  </a:xfrm>
                </p:grpSpPr>
                <p:sp>
                  <p:nvSpPr>
                    <p:cNvPr id="51" name="Shape 9"/>
                    <p:cNvSpPr/>
                    <p:nvPr>
                      <p:custDataLst>
                        <p:tags r:id="rId5"/>
                      </p:custDataLst>
                    </p:nvPr>
                  </p:nvSpPr>
                  <p:spPr>
                    <a:xfrm>
                      <a:off x="720" y="6440"/>
                      <a:ext cx="8240" cy="1040"/>
                    </a:xfrm>
                    <a:custGeom>
                      <a:avLst/>
                      <a:gdLst/>
                      <a:ahLst/>
                      <a:cxnLst/>
                      <a:rect l="l" t="t" r="r" b="b"/>
                      <a:pathLst>
                        <a:path w="5232400" h="660400">
                          <a:moveTo>
                            <a:pt x="0" y="0"/>
                          </a:moveTo>
                          <a:lnTo>
                            <a:pt x="5130797" y="0"/>
                          </a:lnTo>
                          <a:cubicBezTo>
                            <a:pt x="5186911" y="0"/>
                            <a:pt x="5232400" y="45489"/>
                            <a:pt x="5232400" y="101603"/>
                          </a:cubicBezTo>
                          <a:lnTo>
                            <a:pt x="5232400" y="558797"/>
                          </a:lnTo>
                          <a:cubicBezTo>
                            <a:pt x="5232400" y="614911"/>
                            <a:pt x="5186911" y="660400"/>
                            <a:pt x="5130797" y="660400"/>
                          </a:cubicBezTo>
                          <a:lnTo>
                            <a:pt x="0" y="660400"/>
                          </a:lnTo>
                          <a:lnTo>
                            <a:pt x="0" y="0"/>
                          </a:lnTo>
                          <a:close/>
                        </a:path>
                      </a:pathLst>
                    </a:custGeom>
                    <a:solidFill>
                      <a:srgbClr val="FFFFFF"/>
                    </a:solidFill>
                    <a:effectLst>
                      <a:outerShdw blurRad="38100" dist="12700" dir="5400000" algn="bl" rotWithShape="0">
                        <a:srgbClr val="000000">
                          <a:alpha val="10196"/>
                        </a:srgbClr>
                      </a:outerShdw>
                    </a:effectLst>
                  </p:spPr>
                </p:sp>
                <p:grpSp>
                  <p:nvGrpSpPr>
                    <p:cNvPr id="52" name="组合 51"/>
                    <p:cNvGrpSpPr/>
                    <p:nvPr/>
                  </p:nvGrpSpPr>
                  <p:grpSpPr>
                    <a:xfrm>
                      <a:off x="1040" y="6680"/>
                      <a:ext cx="7953" cy="560"/>
                      <a:chOff x="1040" y="6680"/>
                      <a:chExt cx="7953" cy="560"/>
                    </a:xfrm>
                  </p:grpSpPr>
                  <p:sp>
                    <p:nvSpPr>
                      <p:cNvPr id="53" name="Text 10"/>
                      <p:cNvSpPr/>
                      <p:nvPr>
                        <p:custDataLst>
                          <p:tags r:id="rId6"/>
                        </p:custDataLst>
                      </p:nvPr>
                    </p:nvSpPr>
                    <p:spPr>
                      <a:xfrm>
                        <a:off x="1040" y="6720"/>
                        <a:ext cx="3280" cy="480"/>
                      </a:xfrm>
                      <a:prstGeom prst="rect">
                        <a:avLst/>
                      </a:prstGeom>
                      <a:noFill/>
                    </p:spPr>
                    <p:txBody>
                      <a:bodyPr wrap="square" lIns="0" tIns="0" rIns="0" bIns="0" rtlCol="0" anchor="ctr"/>
                      <a:lstStyle/>
                      <a:p>
                        <a:pPr>
                          <a:lnSpc>
                            <a:spcPct val="130000"/>
                          </a:lnSpc>
                        </a:pPr>
                        <a:r>
                          <a:rPr lang="en-US" sz="1600" b="1"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w/o Stage1 对比学习</a:t>
                        </a:r>
                        <a:endParaRPr lang="en-US" sz="1600" dirty="0"/>
                      </a:p>
                    </p:txBody>
                  </p:sp>
                  <p:sp>
                    <p:nvSpPr>
                      <p:cNvPr id="54" name="Text 11"/>
                      <p:cNvSpPr/>
                      <p:nvPr>
                        <p:custDataLst>
                          <p:tags r:id="rId7"/>
                        </p:custDataLst>
                      </p:nvPr>
                    </p:nvSpPr>
                    <p:spPr>
                      <a:xfrm>
                        <a:off x="7613" y="6680"/>
                        <a:ext cx="1380" cy="560"/>
                      </a:xfrm>
                      <a:prstGeom prst="rect">
                        <a:avLst/>
                      </a:prstGeom>
                      <a:noFill/>
                    </p:spPr>
                    <p:txBody>
                      <a:bodyPr wrap="square" lIns="0" tIns="0" rIns="0" bIns="0" rtlCol="0" anchor="ctr"/>
                      <a:lstStyle/>
                      <a:p>
                        <a:pPr>
                          <a:lnSpc>
                            <a:spcPct val="130000"/>
                          </a:lnSpc>
                        </a:pPr>
                        <a:r>
                          <a:rPr lang="en-US" sz="1800" b="1" dirty="0">
                            <a:solidFill>
                              <a:srgbClr val="DC3545"/>
                            </a:solidFill>
                            <a:latin typeface="Noto Sans SC" panose="020B0200000000000000" pitchFamily="34" charset="-122"/>
                            <a:ea typeface="Noto Sans SC" panose="020B0200000000000000" pitchFamily="34" charset="-122"/>
                            <a:cs typeface="Noto Sans SC" panose="020B0200000000000000" pitchFamily="34" charset="-120"/>
                          </a:rPr>
                          <a:t>↓ 0.13</a:t>
                        </a:r>
                        <a:endParaRPr lang="en-US" sz="1600" dirty="0"/>
                      </a:p>
                    </p:txBody>
                  </p:sp>
                </p:grpSp>
              </p:grpSp>
            </p:grpSp>
            <p:sp>
              <p:nvSpPr>
                <p:cNvPr id="55" name="Shape 13"/>
                <p:cNvSpPr/>
                <p:nvPr>
                  <p:custDataLst>
                    <p:tags r:id="rId8"/>
                  </p:custDataLst>
                </p:nvPr>
              </p:nvSpPr>
              <p:spPr>
                <a:xfrm>
                  <a:off x="720" y="7800"/>
                  <a:ext cx="8240" cy="1040"/>
                </a:xfrm>
                <a:custGeom>
                  <a:avLst/>
                  <a:gdLst/>
                  <a:ahLst/>
                  <a:cxnLst/>
                  <a:rect l="l" t="t" r="r" b="b"/>
                  <a:pathLst>
                    <a:path w="5232400" h="660400">
                      <a:moveTo>
                        <a:pt x="0" y="0"/>
                      </a:moveTo>
                      <a:lnTo>
                        <a:pt x="5130797" y="0"/>
                      </a:lnTo>
                      <a:cubicBezTo>
                        <a:pt x="5186911" y="0"/>
                        <a:pt x="5232400" y="45489"/>
                        <a:pt x="5232400" y="101603"/>
                      </a:cubicBezTo>
                      <a:lnTo>
                        <a:pt x="5232400" y="558797"/>
                      </a:lnTo>
                      <a:cubicBezTo>
                        <a:pt x="5232400" y="614911"/>
                        <a:pt x="5186911" y="660400"/>
                        <a:pt x="5130797" y="660400"/>
                      </a:cubicBezTo>
                      <a:lnTo>
                        <a:pt x="0" y="660400"/>
                      </a:lnTo>
                      <a:lnTo>
                        <a:pt x="0" y="0"/>
                      </a:lnTo>
                      <a:close/>
                    </a:path>
                  </a:pathLst>
                </a:custGeom>
                <a:solidFill>
                  <a:srgbClr val="FFFFFF"/>
                </a:solidFill>
                <a:effectLst>
                  <a:outerShdw blurRad="38100" dist="12700" dir="5400000" algn="bl" rotWithShape="0">
                    <a:srgbClr val="000000">
                      <a:alpha val="10196"/>
                    </a:srgbClr>
                  </a:outerShdw>
                </a:effectLst>
              </p:spPr>
            </p:sp>
          </p:grpSp>
          <p:grpSp>
            <p:nvGrpSpPr>
              <p:cNvPr id="56" name="组合 55"/>
              <p:cNvGrpSpPr/>
              <p:nvPr/>
            </p:nvGrpSpPr>
            <p:grpSpPr>
              <a:xfrm>
                <a:off x="1040" y="8040"/>
                <a:ext cx="7953" cy="560"/>
                <a:chOff x="1040" y="8040"/>
                <a:chExt cx="7953" cy="560"/>
              </a:xfrm>
            </p:grpSpPr>
            <p:sp>
              <p:nvSpPr>
                <p:cNvPr id="57" name="Text 14"/>
                <p:cNvSpPr/>
                <p:nvPr>
                  <p:custDataLst>
                    <p:tags r:id="rId9"/>
                  </p:custDataLst>
                </p:nvPr>
              </p:nvSpPr>
              <p:spPr>
                <a:xfrm>
                  <a:off x="1040" y="8080"/>
                  <a:ext cx="2120" cy="480"/>
                </a:xfrm>
                <a:prstGeom prst="rect">
                  <a:avLst/>
                </a:prstGeom>
                <a:noFill/>
              </p:spPr>
              <p:txBody>
                <a:bodyPr wrap="square" lIns="0" tIns="0" rIns="0" bIns="0" rtlCol="0" anchor="ctr"/>
                <a:lstStyle/>
                <a:p>
                  <a:pPr>
                    <a:lnSpc>
                      <a:spcPct val="130000"/>
                    </a:lnSpc>
                  </a:pPr>
                  <a:r>
                    <a:rPr lang="en-US" sz="1600" b="1"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w/o 缺失编码</a:t>
                  </a:r>
                  <a:endParaRPr lang="en-US" sz="1600" dirty="0"/>
                </a:p>
              </p:txBody>
            </p:sp>
            <p:sp>
              <p:nvSpPr>
                <p:cNvPr id="58" name="Text 15"/>
                <p:cNvSpPr/>
                <p:nvPr>
                  <p:custDataLst>
                    <p:tags r:id="rId10"/>
                  </p:custDataLst>
                </p:nvPr>
              </p:nvSpPr>
              <p:spPr>
                <a:xfrm>
                  <a:off x="7613" y="8040"/>
                  <a:ext cx="1380" cy="560"/>
                </a:xfrm>
                <a:prstGeom prst="rect">
                  <a:avLst/>
                </a:prstGeom>
                <a:noFill/>
              </p:spPr>
              <p:txBody>
                <a:bodyPr wrap="square" lIns="0" tIns="0" rIns="0" bIns="0" rtlCol="0" anchor="ctr"/>
                <a:lstStyle/>
                <a:p>
                  <a:pPr>
                    <a:lnSpc>
                      <a:spcPct val="130000"/>
                    </a:lnSpc>
                  </a:pPr>
                  <a:r>
                    <a:rPr lang="en-US" sz="1800" b="1" dirty="0">
                      <a:solidFill>
                        <a:srgbClr val="DC3545"/>
                      </a:solidFill>
                      <a:latin typeface="Noto Sans SC" panose="020B0200000000000000" pitchFamily="34" charset="-122"/>
                      <a:ea typeface="Noto Sans SC" panose="020B0200000000000000" pitchFamily="34" charset="-122"/>
                      <a:cs typeface="Noto Sans SC" panose="020B0200000000000000" pitchFamily="34" charset="-120"/>
                    </a:rPr>
                    <a:t>↓ 0.02</a:t>
                  </a:r>
                  <a:endParaRPr lang="en-US" sz="1600" dirty="0"/>
                </a:p>
              </p:txBody>
            </p:sp>
          </p:grpSp>
        </p:grpSp>
      </p:grpSp>
      <p:pic>
        <p:nvPicPr>
          <p:cNvPr id="59" name="图片 58"/>
          <p:cNvPicPr>
            <a:picLocks noChangeAspect="1"/>
          </p:cNvPicPr>
          <p:nvPr/>
        </p:nvPicPr>
        <p:blipFill>
          <a:blip r:embed="rId11"/>
          <a:stretch>
            <a:fillRect/>
          </a:stretch>
        </p:blipFill>
        <p:spPr>
          <a:xfrm>
            <a:off x="5896610" y="1689100"/>
            <a:ext cx="6136640" cy="3206750"/>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96850" y="498475"/>
            <a:ext cx="11874500" cy="457200"/>
          </a:xfrm>
          <a:prstGeom prst="rect">
            <a:avLst/>
          </a:prstGeom>
          <a:noFill/>
        </p:spPr>
        <p:txBody>
          <a:bodyPr wrap="square" lIns="0" tIns="0" rIns="0" bIns="0" rtlCol="0" anchor="ctr"/>
          <a:lstStyle/>
          <a:p>
            <a:pPr algn="ctr">
              <a:lnSpc>
                <a:spcPct val="100000"/>
              </a:lnSpc>
            </a:pPr>
            <a:r>
              <a:rPr lang="en-US" sz="3000" b="1" dirty="0">
                <a:solidFill>
                  <a:srgbClr val="007BFF"/>
                </a:solidFill>
                <a:latin typeface="Noto Sans SC" panose="020B0200000000000000" pitchFamily="34" charset="-122"/>
                <a:ea typeface="Noto Sans SC" panose="020B0200000000000000" pitchFamily="34" charset="-122"/>
                <a:cs typeface="Noto Sans SC" panose="020B0200000000000000" pitchFamily="34" charset="-120"/>
              </a:rPr>
              <a:t>总结与优缺点分析</a:t>
            </a:r>
            <a:endParaRPr lang="en-US" sz="1600" dirty="0"/>
          </a:p>
        </p:txBody>
      </p:sp>
      <p:sp>
        <p:nvSpPr>
          <p:cNvPr id="4" name="Text 1"/>
          <p:cNvSpPr/>
          <p:nvPr/>
        </p:nvSpPr>
        <p:spPr>
          <a:xfrm>
            <a:off x="196850" y="762000"/>
            <a:ext cx="11798300" cy="355600"/>
          </a:xfrm>
          <a:prstGeom prst="rect">
            <a:avLst/>
          </a:prstGeom>
          <a:noFill/>
        </p:spPr>
        <p:txBody>
          <a:bodyPr wrap="square" lIns="0" tIns="0" rIns="0" bIns="0" rtlCol="0" anchor="ctr"/>
          <a:lstStyle/>
          <a:p>
            <a:pPr algn="ctr">
              <a:lnSpc>
                <a:spcPct val="130000"/>
              </a:lnSpc>
            </a:pPr>
            <a:endParaRPr lang="en-US" sz="1600" dirty="0"/>
          </a:p>
        </p:txBody>
      </p:sp>
      <p:sp>
        <p:nvSpPr>
          <p:cNvPr id="5" name="Shape 2"/>
          <p:cNvSpPr/>
          <p:nvPr/>
        </p:nvSpPr>
        <p:spPr>
          <a:xfrm>
            <a:off x="254000" y="1422400"/>
            <a:ext cx="5638800" cy="4493260"/>
          </a:xfrm>
          <a:custGeom>
            <a:avLst/>
            <a:gdLst/>
            <a:ahLst/>
            <a:cxnLst/>
            <a:rect l="l" t="t" r="r" b="b"/>
            <a:pathLst>
              <a:path w="5638800" h="5181600">
                <a:moveTo>
                  <a:pt x="152391" y="0"/>
                </a:moveTo>
                <a:lnTo>
                  <a:pt x="5486409" y="0"/>
                </a:lnTo>
                <a:cubicBezTo>
                  <a:pt x="5570516" y="0"/>
                  <a:pt x="5638800" y="68284"/>
                  <a:pt x="5638800" y="152391"/>
                </a:cubicBezTo>
                <a:lnTo>
                  <a:pt x="5638800" y="5029209"/>
                </a:lnTo>
                <a:cubicBezTo>
                  <a:pt x="5638800" y="5113372"/>
                  <a:pt x="5570572" y="5181600"/>
                  <a:pt x="5486409" y="5181600"/>
                </a:cubicBezTo>
                <a:lnTo>
                  <a:pt x="152391" y="5181600"/>
                </a:lnTo>
                <a:cubicBezTo>
                  <a:pt x="68284" y="5181600"/>
                  <a:pt x="0" y="5113316"/>
                  <a:pt x="0" y="5029209"/>
                </a:cubicBezTo>
                <a:lnTo>
                  <a:pt x="0" y="152391"/>
                </a:lnTo>
                <a:cubicBezTo>
                  <a:pt x="0" y="68284"/>
                  <a:pt x="68284" y="0"/>
                  <a:pt x="152391" y="0"/>
                </a:cubicBezTo>
                <a:close/>
              </a:path>
            </a:pathLst>
          </a:custGeom>
          <a:solidFill>
            <a:srgbClr val="007BFF">
              <a:alpha val="10196"/>
            </a:srgbClr>
          </a:solidFill>
          <a:effectLst>
            <a:outerShdw blurRad="76200" dist="50800" dir="5400000" algn="bl" rotWithShape="0">
              <a:srgbClr val="000000">
                <a:alpha val="10196"/>
              </a:srgbClr>
            </a:outerShdw>
          </a:effectLst>
        </p:spPr>
      </p:sp>
      <p:sp>
        <p:nvSpPr>
          <p:cNvPr id="6" name="Shape 3"/>
          <p:cNvSpPr/>
          <p:nvPr/>
        </p:nvSpPr>
        <p:spPr>
          <a:xfrm>
            <a:off x="615950" y="1727200"/>
            <a:ext cx="457200" cy="457200"/>
          </a:xfrm>
          <a:custGeom>
            <a:avLst/>
            <a:gdLst/>
            <a:ahLst/>
            <a:cxnLst/>
            <a:rect l="l" t="t" r="r" b="b"/>
            <a:pathLst>
              <a:path w="457200" h="457200">
                <a:moveTo>
                  <a:pt x="228600" y="457200"/>
                </a:moveTo>
                <a:cubicBezTo>
                  <a:pt x="354768" y="457200"/>
                  <a:pt x="457200" y="354768"/>
                  <a:pt x="457200" y="228600"/>
                </a:cubicBezTo>
                <a:cubicBezTo>
                  <a:pt x="457200" y="102432"/>
                  <a:pt x="354768" y="0"/>
                  <a:pt x="228600" y="0"/>
                </a:cubicBezTo>
                <a:cubicBezTo>
                  <a:pt x="102432" y="0"/>
                  <a:pt x="0" y="102432"/>
                  <a:pt x="0" y="228600"/>
                </a:cubicBezTo>
                <a:cubicBezTo>
                  <a:pt x="0" y="354768"/>
                  <a:pt x="102432" y="457200"/>
                  <a:pt x="228600" y="457200"/>
                </a:cubicBezTo>
                <a:close/>
                <a:moveTo>
                  <a:pt x="303967" y="189934"/>
                </a:moveTo>
                <a:lnTo>
                  <a:pt x="232529" y="304234"/>
                </a:lnTo>
                <a:cubicBezTo>
                  <a:pt x="228779" y="310217"/>
                  <a:pt x="222349" y="313968"/>
                  <a:pt x="215295" y="314325"/>
                </a:cubicBezTo>
                <a:cubicBezTo>
                  <a:pt x="208240" y="314682"/>
                  <a:pt x="201454" y="311468"/>
                  <a:pt x="197257" y="305753"/>
                </a:cubicBezTo>
                <a:lnTo>
                  <a:pt x="154394" y="248602"/>
                </a:lnTo>
                <a:cubicBezTo>
                  <a:pt x="147251" y="239137"/>
                  <a:pt x="149215" y="225743"/>
                  <a:pt x="158681" y="218599"/>
                </a:cubicBezTo>
                <a:cubicBezTo>
                  <a:pt x="168146" y="211455"/>
                  <a:pt x="181541" y="213420"/>
                  <a:pt x="188684" y="222885"/>
                </a:cubicBezTo>
                <a:lnTo>
                  <a:pt x="212794" y="255032"/>
                </a:lnTo>
                <a:lnTo>
                  <a:pt x="267623" y="167253"/>
                </a:lnTo>
                <a:cubicBezTo>
                  <a:pt x="273874" y="157252"/>
                  <a:pt x="287089" y="154126"/>
                  <a:pt x="297180" y="160466"/>
                </a:cubicBezTo>
                <a:cubicBezTo>
                  <a:pt x="307271" y="166807"/>
                  <a:pt x="310307" y="179933"/>
                  <a:pt x="303967" y="190024"/>
                </a:cubicBezTo>
                <a:close/>
              </a:path>
            </a:pathLst>
          </a:custGeom>
          <a:solidFill>
            <a:srgbClr val="007BFF"/>
          </a:solidFill>
        </p:spPr>
      </p:sp>
      <p:sp>
        <p:nvSpPr>
          <p:cNvPr id="7" name="Text 4"/>
          <p:cNvSpPr/>
          <p:nvPr/>
        </p:nvSpPr>
        <p:spPr>
          <a:xfrm>
            <a:off x="1282700" y="1752600"/>
            <a:ext cx="1371600" cy="406400"/>
          </a:xfrm>
          <a:prstGeom prst="rect">
            <a:avLst/>
          </a:prstGeom>
          <a:noFill/>
        </p:spPr>
        <p:txBody>
          <a:bodyPr wrap="square" lIns="0" tIns="0" rIns="0" bIns="0" rtlCol="0" anchor="ctr"/>
          <a:lstStyle/>
          <a:p>
            <a:pPr>
              <a:lnSpc>
                <a:spcPct val="110000"/>
              </a:lnSpc>
            </a:pPr>
            <a:r>
              <a:rPr lang="en-US" sz="2400" b="1" dirty="0">
                <a:solidFill>
                  <a:srgbClr val="0056B3"/>
                </a:solidFill>
                <a:latin typeface="Noto Sans SC" panose="020B0200000000000000" pitchFamily="34" charset="-122"/>
                <a:ea typeface="Noto Sans SC" panose="020B0200000000000000" pitchFamily="34" charset="-122"/>
                <a:cs typeface="Noto Sans SC" panose="020B0200000000000000" pitchFamily="34" charset="-120"/>
              </a:rPr>
              <a:t>核心优势</a:t>
            </a:r>
            <a:endParaRPr lang="en-US" sz="1600" dirty="0"/>
          </a:p>
        </p:txBody>
      </p:sp>
      <p:sp>
        <p:nvSpPr>
          <p:cNvPr id="8" name="Shape 5"/>
          <p:cNvSpPr/>
          <p:nvPr/>
        </p:nvSpPr>
        <p:spPr>
          <a:xfrm>
            <a:off x="584200" y="2475230"/>
            <a:ext cx="203200" cy="203200"/>
          </a:xfrm>
          <a:custGeom>
            <a:avLst/>
            <a:gdLst/>
            <a:ahLst/>
            <a:cxnLst/>
            <a:rect l="l" t="t" r="r" b="b"/>
            <a:pathLst>
              <a:path w="203200" h="203200">
                <a:moveTo>
                  <a:pt x="47625" y="22225"/>
                </a:moveTo>
                <a:cubicBezTo>
                  <a:pt x="47625" y="9962"/>
                  <a:pt x="57587" y="0"/>
                  <a:pt x="69850" y="0"/>
                </a:cubicBezTo>
                <a:lnTo>
                  <a:pt x="79375" y="0"/>
                </a:lnTo>
                <a:cubicBezTo>
                  <a:pt x="86400" y="0"/>
                  <a:pt x="92075" y="5675"/>
                  <a:pt x="92075" y="12700"/>
                </a:cubicBezTo>
                <a:lnTo>
                  <a:pt x="92075" y="190500"/>
                </a:lnTo>
                <a:cubicBezTo>
                  <a:pt x="92075" y="197525"/>
                  <a:pt x="86400" y="203200"/>
                  <a:pt x="79375" y="203200"/>
                </a:cubicBezTo>
                <a:lnTo>
                  <a:pt x="66675" y="203200"/>
                </a:lnTo>
                <a:cubicBezTo>
                  <a:pt x="54848" y="203200"/>
                  <a:pt x="44887" y="195104"/>
                  <a:pt x="42069" y="184150"/>
                </a:cubicBezTo>
                <a:cubicBezTo>
                  <a:pt x="41791" y="184150"/>
                  <a:pt x="41553" y="184150"/>
                  <a:pt x="41275" y="184150"/>
                </a:cubicBezTo>
                <a:cubicBezTo>
                  <a:pt x="23733" y="184150"/>
                  <a:pt x="9525" y="169942"/>
                  <a:pt x="9525" y="152400"/>
                </a:cubicBezTo>
                <a:cubicBezTo>
                  <a:pt x="9525" y="145256"/>
                  <a:pt x="11906" y="138668"/>
                  <a:pt x="15875" y="133350"/>
                </a:cubicBezTo>
                <a:cubicBezTo>
                  <a:pt x="8176" y="127556"/>
                  <a:pt x="3175" y="118348"/>
                  <a:pt x="3175" y="107950"/>
                </a:cubicBezTo>
                <a:cubicBezTo>
                  <a:pt x="3175" y="95687"/>
                  <a:pt x="10160" y="85011"/>
                  <a:pt x="20320" y="79732"/>
                </a:cubicBezTo>
                <a:cubicBezTo>
                  <a:pt x="17502" y="74970"/>
                  <a:pt x="15875" y="69413"/>
                  <a:pt x="15875" y="63500"/>
                </a:cubicBezTo>
                <a:cubicBezTo>
                  <a:pt x="15875" y="45958"/>
                  <a:pt x="30083" y="31750"/>
                  <a:pt x="47625" y="31750"/>
                </a:cubicBezTo>
                <a:lnTo>
                  <a:pt x="47625" y="22225"/>
                </a:lnTo>
                <a:close/>
                <a:moveTo>
                  <a:pt x="155575" y="22225"/>
                </a:moveTo>
                <a:lnTo>
                  <a:pt x="155575" y="31750"/>
                </a:lnTo>
                <a:cubicBezTo>
                  <a:pt x="173117" y="31750"/>
                  <a:pt x="187325" y="45958"/>
                  <a:pt x="187325" y="63500"/>
                </a:cubicBezTo>
                <a:cubicBezTo>
                  <a:pt x="187325" y="69453"/>
                  <a:pt x="185698" y="75009"/>
                  <a:pt x="182880" y="79732"/>
                </a:cubicBezTo>
                <a:cubicBezTo>
                  <a:pt x="193080" y="85011"/>
                  <a:pt x="200025" y="95647"/>
                  <a:pt x="200025" y="107950"/>
                </a:cubicBezTo>
                <a:cubicBezTo>
                  <a:pt x="200025" y="118348"/>
                  <a:pt x="195024" y="127556"/>
                  <a:pt x="187325" y="133350"/>
                </a:cubicBezTo>
                <a:cubicBezTo>
                  <a:pt x="191294" y="138668"/>
                  <a:pt x="193675" y="145256"/>
                  <a:pt x="193675" y="152400"/>
                </a:cubicBezTo>
                <a:cubicBezTo>
                  <a:pt x="193675" y="169942"/>
                  <a:pt x="179467" y="184150"/>
                  <a:pt x="161925" y="184150"/>
                </a:cubicBezTo>
                <a:cubicBezTo>
                  <a:pt x="161647" y="184150"/>
                  <a:pt x="161409" y="184150"/>
                  <a:pt x="161131" y="184150"/>
                </a:cubicBezTo>
                <a:cubicBezTo>
                  <a:pt x="158313" y="195104"/>
                  <a:pt x="148352" y="203200"/>
                  <a:pt x="136525" y="203200"/>
                </a:cubicBezTo>
                <a:lnTo>
                  <a:pt x="123825" y="203200"/>
                </a:lnTo>
                <a:cubicBezTo>
                  <a:pt x="116800" y="203200"/>
                  <a:pt x="111125" y="197525"/>
                  <a:pt x="111125" y="190500"/>
                </a:cubicBezTo>
                <a:lnTo>
                  <a:pt x="111125" y="12700"/>
                </a:lnTo>
                <a:cubicBezTo>
                  <a:pt x="111125" y="5675"/>
                  <a:pt x="116800" y="0"/>
                  <a:pt x="123825" y="0"/>
                </a:cubicBezTo>
                <a:lnTo>
                  <a:pt x="133350" y="0"/>
                </a:lnTo>
                <a:cubicBezTo>
                  <a:pt x="145613" y="0"/>
                  <a:pt x="155575" y="9962"/>
                  <a:pt x="155575" y="22225"/>
                </a:cubicBezTo>
                <a:close/>
              </a:path>
            </a:pathLst>
          </a:custGeom>
          <a:solidFill>
            <a:srgbClr val="007BFF"/>
          </a:solidFill>
        </p:spPr>
      </p:sp>
      <p:sp>
        <p:nvSpPr>
          <p:cNvPr id="9" name="Text 6"/>
          <p:cNvSpPr/>
          <p:nvPr/>
        </p:nvSpPr>
        <p:spPr>
          <a:xfrm>
            <a:off x="878417" y="2387600"/>
            <a:ext cx="4813300" cy="609600"/>
          </a:xfrm>
          <a:prstGeom prst="rect">
            <a:avLst/>
          </a:prstGeom>
          <a:noFill/>
        </p:spPr>
        <p:txBody>
          <a:bodyPr wrap="square" lIns="0" tIns="0" rIns="0" bIns="0" rtlCol="0" anchor="ctr"/>
          <a:lstStyle/>
          <a:p>
            <a:pPr>
              <a:lnSpc>
                <a:spcPct val="130000"/>
              </a:lnSpc>
            </a:pPr>
            <a:r>
              <a:rPr lang="en-US" sz="1600" b="1"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临床逻辑严密：</a:t>
            </a: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模拟医生诊断路径，结合多视图与纵向历史。</a:t>
            </a:r>
            <a:endParaRPr lang="en-US" sz="1600" dirty="0"/>
          </a:p>
        </p:txBody>
      </p:sp>
      <p:sp>
        <p:nvSpPr>
          <p:cNvPr id="10" name="Shape 7"/>
          <p:cNvSpPr/>
          <p:nvPr/>
        </p:nvSpPr>
        <p:spPr>
          <a:xfrm>
            <a:off x="584200" y="3237230"/>
            <a:ext cx="203200" cy="203200"/>
          </a:xfrm>
          <a:custGeom>
            <a:avLst/>
            <a:gdLst/>
            <a:ahLst/>
            <a:cxnLst/>
            <a:rect l="l" t="t" r="r" b="b"/>
            <a:pathLst>
              <a:path w="203200" h="203200">
                <a:moveTo>
                  <a:pt x="101600" y="0"/>
                </a:moveTo>
                <a:cubicBezTo>
                  <a:pt x="103426" y="0"/>
                  <a:pt x="105251" y="397"/>
                  <a:pt x="106918" y="1151"/>
                </a:cubicBezTo>
                <a:lnTo>
                  <a:pt x="181689" y="32861"/>
                </a:lnTo>
                <a:cubicBezTo>
                  <a:pt x="190421" y="36552"/>
                  <a:pt x="196929" y="45164"/>
                  <a:pt x="196890" y="55563"/>
                </a:cubicBezTo>
                <a:cubicBezTo>
                  <a:pt x="196691" y="94932"/>
                  <a:pt x="180499" y="166965"/>
                  <a:pt x="112117" y="199708"/>
                </a:cubicBezTo>
                <a:cubicBezTo>
                  <a:pt x="105489" y="202883"/>
                  <a:pt x="97790" y="202883"/>
                  <a:pt x="91162" y="199708"/>
                </a:cubicBezTo>
                <a:cubicBezTo>
                  <a:pt x="22741" y="166965"/>
                  <a:pt x="6588" y="94932"/>
                  <a:pt x="6390" y="55563"/>
                </a:cubicBezTo>
                <a:cubicBezTo>
                  <a:pt x="6350" y="45164"/>
                  <a:pt x="12859" y="36552"/>
                  <a:pt x="21590" y="32861"/>
                </a:cubicBezTo>
                <a:lnTo>
                  <a:pt x="96322" y="1151"/>
                </a:lnTo>
                <a:cubicBezTo>
                  <a:pt x="97988" y="397"/>
                  <a:pt x="99774" y="0"/>
                  <a:pt x="101600" y="0"/>
                </a:cubicBezTo>
                <a:close/>
                <a:moveTo>
                  <a:pt x="101600" y="26511"/>
                </a:moveTo>
                <a:lnTo>
                  <a:pt x="101600" y="176570"/>
                </a:lnTo>
                <a:cubicBezTo>
                  <a:pt x="156369" y="150058"/>
                  <a:pt x="171093" y="91321"/>
                  <a:pt x="171450" y="56158"/>
                </a:cubicBezTo>
                <a:lnTo>
                  <a:pt x="101600" y="26551"/>
                </a:lnTo>
                <a:lnTo>
                  <a:pt x="101600" y="26551"/>
                </a:lnTo>
                <a:close/>
              </a:path>
            </a:pathLst>
          </a:custGeom>
          <a:solidFill>
            <a:srgbClr val="007BFF"/>
          </a:solidFill>
        </p:spPr>
      </p:sp>
      <p:sp>
        <p:nvSpPr>
          <p:cNvPr id="11" name="Text 8"/>
          <p:cNvSpPr/>
          <p:nvPr/>
        </p:nvSpPr>
        <p:spPr>
          <a:xfrm>
            <a:off x="871008" y="3149600"/>
            <a:ext cx="4813300" cy="609600"/>
          </a:xfrm>
          <a:prstGeom prst="rect">
            <a:avLst/>
          </a:prstGeom>
          <a:noFill/>
        </p:spPr>
        <p:txBody>
          <a:bodyPr wrap="square" lIns="0" tIns="0" rIns="0" bIns="0" rtlCol="0" anchor="ctr"/>
          <a:lstStyle/>
          <a:p>
            <a:pPr>
              <a:lnSpc>
                <a:spcPct val="130000"/>
              </a:lnSpc>
            </a:pPr>
            <a:r>
              <a:rPr lang="en-US" sz="1600" b="1"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鲁棒性强：</a:t>
            </a: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独特的缺失编码机制，适应真实临床数据缺失场景。</a:t>
            </a:r>
            <a:endParaRPr lang="en-US" sz="1600" dirty="0"/>
          </a:p>
        </p:txBody>
      </p:sp>
      <p:sp>
        <p:nvSpPr>
          <p:cNvPr id="12" name="Shape 9"/>
          <p:cNvSpPr/>
          <p:nvPr/>
        </p:nvSpPr>
        <p:spPr>
          <a:xfrm>
            <a:off x="615950" y="3999230"/>
            <a:ext cx="203200" cy="203200"/>
          </a:xfrm>
          <a:custGeom>
            <a:avLst/>
            <a:gdLst/>
            <a:ahLst/>
            <a:cxnLst/>
            <a:rect l="l" t="t" r="r" b="b"/>
            <a:pathLst>
              <a:path w="203200" h="203200">
                <a:moveTo>
                  <a:pt x="57269" y="0"/>
                </a:moveTo>
                <a:lnTo>
                  <a:pt x="146169" y="0"/>
                </a:lnTo>
                <a:cubicBezTo>
                  <a:pt x="156686" y="0"/>
                  <a:pt x="165259" y="8652"/>
                  <a:pt x="164862" y="19129"/>
                </a:cubicBezTo>
                <a:cubicBezTo>
                  <a:pt x="164783" y="21233"/>
                  <a:pt x="164703" y="23336"/>
                  <a:pt x="164584" y="25400"/>
                </a:cubicBezTo>
                <a:lnTo>
                  <a:pt x="184269" y="25400"/>
                </a:lnTo>
                <a:cubicBezTo>
                  <a:pt x="194628" y="25400"/>
                  <a:pt x="203756" y="33973"/>
                  <a:pt x="202962" y="45164"/>
                </a:cubicBezTo>
                <a:cubicBezTo>
                  <a:pt x="199985" y="86320"/>
                  <a:pt x="178951" y="108942"/>
                  <a:pt x="156131" y="120769"/>
                </a:cubicBezTo>
                <a:cubicBezTo>
                  <a:pt x="149860" y="124023"/>
                  <a:pt x="143470" y="126444"/>
                  <a:pt x="137398" y="128230"/>
                </a:cubicBezTo>
                <a:cubicBezTo>
                  <a:pt x="129381" y="139581"/>
                  <a:pt x="121047" y="145574"/>
                  <a:pt x="114419" y="148788"/>
                </a:cubicBezTo>
                <a:lnTo>
                  <a:pt x="114419" y="177800"/>
                </a:lnTo>
                <a:lnTo>
                  <a:pt x="139819" y="177800"/>
                </a:lnTo>
                <a:cubicBezTo>
                  <a:pt x="146844" y="177800"/>
                  <a:pt x="152519" y="183475"/>
                  <a:pt x="152519" y="190500"/>
                </a:cubicBezTo>
                <a:cubicBezTo>
                  <a:pt x="152519" y="197525"/>
                  <a:pt x="146844" y="203200"/>
                  <a:pt x="139819" y="203200"/>
                </a:cubicBezTo>
                <a:lnTo>
                  <a:pt x="63619" y="203200"/>
                </a:lnTo>
                <a:cubicBezTo>
                  <a:pt x="56594" y="203200"/>
                  <a:pt x="50919" y="197525"/>
                  <a:pt x="50919" y="190500"/>
                </a:cubicBezTo>
                <a:cubicBezTo>
                  <a:pt x="50919" y="183475"/>
                  <a:pt x="56594" y="177800"/>
                  <a:pt x="63619" y="177800"/>
                </a:cubicBezTo>
                <a:lnTo>
                  <a:pt x="89019" y="177800"/>
                </a:lnTo>
                <a:lnTo>
                  <a:pt x="89019" y="148788"/>
                </a:lnTo>
                <a:cubicBezTo>
                  <a:pt x="82669" y="145733"/>
                  <a:pt x="74771" y="140057"/>
                  <a:pt x="67072" y="129619"/>
                </a:cubicBezTo>
                <a:cubicBezTo>
                  <a:pt x="59769" y="127714"/>
                  <a:pt x="51832" y="124817"/>
                  <a:pt x="44093" y="120452"/>
                </a:cubicBezTo>
                <a:cubicBezTo>
                  <a:pt x="22622" y="108426"/>
                  <a:pt x="3254" y="85765"/>
                  <a:pt x="476" y="45085"/>
                </a:cubicBezTo>
                <a:cubicBezTo>
                  <a:pt x="-278" y="33933"/>
                  <a:pt x="8811" y="25360"/>
                  <a:pt x="19169" y="25360"/>
                </a:cubicBezTo>
                <a:lnTo>
                  <a:pt x="38854" y="25360"/>
                </a:lnTo>
                <a:cubicBezTo>
                  <a:pt x="38735" y="23297"/>
                  <a:pt x="38656" y="21233"/>
                  <a:pt x="38576" y="19090"/>
                </a:cubicBezTo>
                <a:cubicBezTo>
                  <a:pt x="38179" y="8572"/>
                  <a:pt x="46752" y="-40"/>
                  <a:pt x="57269" y="-40"/>
                </a:cubicBezTo>
                <a:close/>
                <a:moveTo>
                  <a:pt x="40283" y="44450"/>
                </a:moveTo>
                <a:lnTo>
                  <a:pt x="19487" y="44450"/>
                </a:lnTo>
                <a:cubicBezTo>
                  <a:pt x="21947" y="78065"/>
                  <a:pt x="37386" y="94893"/>
                  <a:pt x="53300" y="103823"/>
                </a:cubicBezTo>
                <a:cubicBezTo>
                  <a:pt x="47585" y="89019"/>
                  <a:pt x="42863" y="69691"/>
                  <a:pt x="40283" y="44450"/>
                </a:cubicBezTo>
                <a:close/>
                <a:moveTo>
                  <a:pt x="150813" y="101918"/>
                </a:moveTo>
                <a:cubicBezTo>
                  <a:pt x="166886" y="92472"/>
                  <a:pt x="181412" y="75684"/>
                  <a:pt x="183872" y="44450"/>
                </a:cubicBezTo>
                <a:lnTo>
                  <a:pt x="163116" y="44450"/>
                </a:lnTo>
                <a:cubicBezTo>
                  <a:pt x="160655" y="68620"/>
                  <a:pt x="156210" y="87392"/>
                  <a:pt x="150813" y="101918"/>
                </a:cubicBezTo>
                <a:close/>
              </a:path>
            </a:pathLst>
          </a:custGeom>
          <a:solidFill>
            <a:srgbClr val="007BFF"/>
          </a:solidFill>
        </p:spPr>
      </p:sp>
      <p:sp>
        <p:nvSpPr>
          <p:cNvPr id="13" name="Text 10"/>
          <p:cNvSpPr/>
          <p:nvPr/>
        </p:nvSpPr>
        <p:spPr>
          <a:xfrm>
            <a:off x="914400" y="3911600"/>
            <a:ext cx="4140200" cy="304800"/>
          </a:xfrm>
          <a:prstGeom prst="rect">
            <a:avLst/>
          </a:prstGeom>
          <a:noFill/>
        </p:spPr>
        <p:txBody>
          <a:bodyPr wrap="square" lIns="0" tIns="0" rIns="0" bIns="0" rtlCol="0" anchor="ctr"/>
          <a:lstStyle/>
          <a:p>
            <a:pPr>
              <a:lnSpc>
                <a:spcPct val="130000"/>
              </a:lnSpc>
            </a:pPr>
            <a:r>
              <a:rPr lang="en-US" sz="1600" b="1"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SOTA 性能：</a:t>
            </a: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在多个数据集上取得指标领先。</a:t>
            </a:r>
            <a:endParaRPr lang="en-US" sz="1600" dirty="0"/>
          </a:p>
        </p:txBody>
      </p:sp>
      <p:sp>
        <p:nvSpPr>
          <p:cNvPr id="14" name="Shape 11"/>
          <p:cNvSpPr/>
          <p:nvPr/>
        </p:nvSpPr>
        <p:spPr>
          <a:xfrm>
            <a:off x="6247130" y="1422400"/>
            <a:ext cx="5638800" cy="4491990"/>
          </a:xfrm>
          <a:custGeom>
            <a:avLst/>
            <a:gdLst/>
            <a:ahLst/>
            <a:cxnLst/>
            <a:rect l="l" t="t" r="r" b="b"/>
            <a:pathLst>
              <a:path w="5638800" h="5181600">
                <a:moveTo>
                  <a:pt x="152391" y="0"/>
                </a:moveTo>
                <a:lnTo>
                  <a:pt x="5486409" y="0"/>
                </a:lnTo>
                <a:cubicBezTo>
                  <a:pt x="5570516" y="0"/>
                  <a:pt x="5638800" y="68284"/>
                  <a:pt x="5638800" y="152391"/>
                </a:cubicBezTo>
                <a:lnTo>
                  <a:pt x="5638800" y="5029209"/>
                </a:lnTo>
                <a:cubicBezTo>
                  <a:pt x="5638800" y="5113372"/>
                  <a:pt x="5570572" y="5181600"/>
                  <a:pt x="5486409" y="5181600"/>
                </a:cubicBezTo>
                <a:lnTo>
                  <a:pt x="152391" y="5181600"/>
                </a:lnTo>
                <a:cubicBezTo>
                  <a:pt x="68284" y="5181600"/>
                  <a:pt x="0" y="5113316"/>
                  <a:pt x="0" y="5029209"/>
                </a:cubicBezTo>
                <a:lnTo>
                  <a:pt x="0" y="152391"/>
                </a:lnTo>
                <a:cubicBezTo>
                  <a:pt x="0" y="68284"/>
                  <a:pt x="68284" y="0"/>
                  <a:pt x="152391" y="0"/>
                </a:cubicBezTo>
                <a:close/>
              </a:path>
            </a:pathLst>
          </a:custGeom>
          <a:solidFill>
            <a:srgbClr val="DC3545">
              <a:alpha val="10196"/>
            </a:srgbClr>
          </a:solidFill>
          <a:effectLst>
            <a:outerShdw blurRad="76200" dist="50800" dir="5400000" algn="bl" rotWithShape="0">
              <a:srgbClr val="000000">
                <a:alpha val="10196"/>
              </a:srgbClr>
            </a:outerShdw>
          </a:effectLst>
        </p:spPr>
      </p:sp>
      <p:sp>
        <p:nvSpPr>
          <p:cNvPr id="15" name="Shape 12"/>
          <p:cNvSpPr/>
          <p:nvPr/>
        </p:nvSpPr>
        <p:spPr>
          <a:xfrm>
            <a:off x="6661150" y="1727200"/>
            <a:ext cx="457200" cy="457200"/>
          </a:xfrm>
          <a:custGeom>
            <a:avLst/>
            <a:gdLst/>
            <a:ahLst/>
            <a:cxnLst/>
            <a:rect l="l" t="t" r="r" b="b"/>
            <a:pathLst>
              <a:path w="457200" h="457200">
                <a:moveTo>
                  <a:pt x="228600" y="0"/>
                </a:moveTo>
                <a:cubicBezTo>
                  <a:pt x="241727" y="0"/>
                  <a:pt x="253782" y="7233"/>
                  <a:pt x="260033" y="18752"/>
                </a:cubicBezTo>
                <a:lnTo>
                  <a:pt x="452914" y="375940"/>
                </a:lnTo>
                <a:cubicBezTo>
                  <a:pt x="458897" y="387013"/>
                  <a:pt x="458629" y="400407"/>
                  <a:pt x="452199" y="411212"/>
                </a:cubicBezTo>
                <a:cubicBezTo>
                  <a:pt x="445770" y="422017"/>
                  <a:pt x="434072" y="428625"/>
                  <a:pt x="421481" y="428625"/>
                </a:cubicBezTo>
                <a:lnTo>
                  <a:pt x="35719" y="428625"/>
                </a:lnTo>
                <a:cubicBezTo>
                  <a:pt x="23128" y="428625"/>
                  <a:pt x="11519" y="422017"/>
                  <a:pt x="5001" y="411212"/>
                </a:cubicBezTo>
                <a:cubicBezTo>
                  <a:pt x="-1518" y="400407"/>
                  <a:pt x="-1697" y="387013"/>
                  <a:pt x="4286" y="375940"/>
                </a:cubicBezTo>
                <a:lnTo>
                  <a:pt x="197168" y="18752"/>
                </a:lnTo>
                <a:cubicBezTo>
                  <a:pt x="203418" y="7233"/>
                  <a:pt x="215473" y="0"/>
                  <a:pt x="228600" y="0"/>
                </a:cubicBezTo>
                <a:close/>
                <a:moveTo>
                  <a:pt x="228600" y="150019"/>
                </a:moveTo>
                <a:cubicBezTo>
                  <a:pt x="216724" y="150019"/>
                  <a:pt x="207169" y="159574"/>
                  <a:pt x="207169" y="171450"/>
                </a:cubicBezTo>
                <a:lnTo>
                  <a:pt x="207169" y="271463"/>
                </a:lnTo>
                <a:cubicBezTo>
                  <a:pt x="207169" y="283339"/>
                  <a:pt x="216724" y="292894"/>
                  <a:pt x="228600" y="292894"/>
                </a:cubicBezTo>
                <a:cubicBezTo>
                  <a:pt x="240476" y="292894"/>
                  <a:pt x="250031" y="283339"/>
                  <a:pt x="250031" y="271463"/>
                </a:cubicBezTo>
                <a:lnTo>
                  <a:pt x="250031" y="171450"/>
                </a:lnTo>
                <a:cubicBezTo>
                  <a:pt x="250031" y="159574"/>
                  <a:pt x="240476" y="150019"/>
                  <a:pt x="228600" y="150019"/>
                </a:cubicBezTo>
                <a:close/>
                <a:moveTo>
                  <a:pt x="252442" y="342900"/>
                </a:moveTo>
                <a:cubicBezTo>
                  <a:pt x="252985" y="334050"/>
                  <a:pt x="248571" y="325630"/>
                  <a:pt x="240985" y="321041"/>
                </a:cubicBezTo>
                <a:cubicBezTo>
                  <a:pt x="233398" y="316452"/>
                  <a:pt x="223891" y="316452"/>
                  <a:pt x="216305" y="321041"/>
                </a:cubicBezTo>
                <a:cubicBezTo>
                  <a:pt x="208718" y="325630"/>
                  <a:pt x="204305" y="334050"/>
                  <a:pt x="204847" y="342900"/>
                </a:cubicBezTo>
                <a:cubicBezTo>
                  <a:pt x="204305" y="351750"/>
                  <a:pt x="208718" y="360170"/>
                  <a:pt x="216305" y="364759"/>
                </a:cubicBezTo>
                <a:cubicBezTo>
                  <a:pt x="223891" y="369348"/>
                  <a:pt x="233398" y="369348"/>
                  <a:pt x="240985" y="364759"/>
                </a:cubicBezTo>
                <a:cubicBezTo>
                  <a:pt x="248571" y="360170"/>
                  <a:pt x="252985" y="351750"/>
                  <a:pt x="252442" y="342900"/>
                </a:cubicBezTo>
                <a:close/>
              </a:path>
            </a:pathLst>
          </a:custGeom>
          <a:solidFill>
            <a:srgbClr val="DC3545"/>
          </a:solidFill>
        </p:spPr>
      </p:sp>
      <p:sp>
        <p:nvSpPr>
          <p:cNvPr id="16" name="Text 13"/>
          <p:cNvSpPr/>
          <p:nvPr/>
        </p:nvSpPr>
        <p:spPr>
          <a:xfrm>
            <a:off x="7327900" y="1752600"/>
            <a:ext cx="1981200" cy="406400"/>
          </a:xfrm>
          <a:prstGeom prst="rect">
            <a:avLst/>
          </a:prstGeom>
          <a:noFill/>
        </p:spPr>
        <p:txBody>
          <a:bodyPr wrap="square" lIns="0" tIns="0" rIns="0" bIns="0" rtlCol="0" anchor="ctr"/>
          <a:lstStyle/>
          <a:p>
            <a:pPr>
              <a:lnSpc>
                <a:spcPct val="110000"/>
              </a:lnSpc>
            </a:pPr>
            <a:r>
              <a:rPr lang="en-US" sz="2400" b="1" dirty="0">
                <a:solidFill>
                  <a:srgbClr val="DC3545"/>
                </a:solidFill>
                <a:latin typeface="Noto Sans SC" panose="020B0200000000000000" pitchFamily="34" charset="-122"/>
                <a:ea typeface="Noto Sans SC" panose="020B0200000000000000" pitchFamily="34" charset="-122"/>
                <a:cs typeface="Noto Sans SC" panose="020B0200000000000000" pitchFamily="34" charset="-120"/>
              </a:rPr>
              <a:t>局限性与挑战</a:t>
            </a:r>
            <a:endParaRPr lang="en-US" sz="1600" dirty="0"/>
          </a:p>
        </p:txBody>
      </p:sp>
      <p:sp>
        <p:nvSpPr>
          <p:cNvPr id="17" name="Shape 14"/>
          <p:cNvSpPr/>
          <p:nvPr/>
        </p:nvSpPr>
        <p:spPr>
          <a:xfrm>
            <a:off x="6661150" y="2475230"/>
            <a:ext cx="203200" cy="203200"/>
          </a:xfrm>
          <a:custGeom>
            <a:avLst/>
            <a:gdLst/>
            <a:ahLst/>
            <a:cxnLst/>
            <a:rect l="l" t="t" r="r" b="b"/>
            <a:pathLst>
              <a:path w="203200" h="203200">
                <a:moveTo>
                  <a:pt x="69850" y="9525"/>
                </a:moveTo>
                <a:cubicBezTo>
                  <a:pt x="69850" y="4247"/>
                  <a:pt x="65603" y="0"/>
                  <a:pt x="60325" y="0"/>
                </a:cubicBezTo>
                <a:cubicBezTo>
                  <a:pt x="55047" y="0"/>
                  <a:pt x="50800" y="4247"/>
                  <a:pt x="50800" y="9525"/>
                </a:cubicBezTo>
                <a:lnTo>
                  <a:pt x="50800" y="25400"/>
                </a:lnTo>
                <a:cubicBezTo>
                  <a:pt x="36790" y="25400"/>
                  <a:pt x="25400" y="36790"/>
                  <a:pt x="25400" y="50800"/>
                </a:cubicBezTo>
                <a:lnTo>
                  <a:pt x="9525" y="50800"/>
                </a:lnTo>
                <a:cubicBezTo>
                  <a:pt x="4247" y="50800"/>
                  <a:pt x="0" y="55047"/>
                  <a:pt x="0" y="60325"/>
                </a:cubicBezTo>
                <a:cubicBezTo>
                  <a:pt x="0" y="65603"/>
                  <a:pt x="4247" y="69850"/>
                  <a:pt x="9525" y="69850"/>
                </a:cubicBezTo>
                <a:lnTo>
                  <a:pt x="25400" y="69850"/>
                </a:lnTo>
                <a:lnTo>
                  <a:pt x="25400" y="92075"/>
                </a:lnTo>
                <a:lnTo>
                  <a:pt x="9525" y="92075"/>
                </a:lnTo>
                <a:cubicBezTo>
                  <a:pt x="4247" y="92075"/>
                  <a:pt x="0" y="96322"/>
                  <a:pt x="0" y="101600"/>
                </a:cubicBezTo>
                <a:cubicBezTo>
                  <a:pt x="0" y="106878"/>
                  <a:pt x="4247" y="111125"/>
                  <a:pt x="9525" y="111125"/>
                </a:cubicBezTo>
                <a:lnTo>
                  <a:pt x="25400" y="111125"/>
                </a:lnTo>
                <a:lnTo>
                  <a:pt x="25400" y="133350"/>
                </a:lnTo>
                <a:lnTo>
                  <a:pt x="9525" y="133350"/>
                </a:lnTo>
                <a:cubicBezTo>
                  <a:pt x="4247" y="133350"/>
                  <a:pt x="0" y="137597"/>
                  <a:pt x="0" y="142875"/>
                </a:cubicBezTo>
                <a:cubicBezTo>
                  <a:pt x="0" y="148153"/>
                  <a:pt x="4247" y="152400"/>
                  <a:pt x="9525" y="152400"/>
                </a:cubicBezTo>
                <a:lnTo>
                  <a:pt x="25400" y="152400"/>
                </a:lnTo>
                <a:cubicBezTo>
                  <a:pt x="25400" y="166410"/>
                  <a:pt x="36790" y="177800"/>
                  <a:pt x="50800" y="177800"/>
                </a:cubicBezTo>
                <a:lnTo>
                  <a:pt x="50800" y="193675"/>
                </a:lnTo>
                <a:cubicBezTo>
                  <a:pt x="50800" y="198953"/>
                  <a:pt x="55047" y="203200"/>
                  <a:pt x="60325" y="203200"/>
                </a:cubicBezTo>
                <a:cubicBezTo>
                  <a:pt x="65603" y="203200"/>
                  <a:pt x="69850" y="198953"/>
                  <a:pt x="69850" y="193675"/>
                </a:cubicBezTo>
                <a:lnTo>
                  <a:pt x="69850" y="177800"/>
                </a:lnTo>
                <a:lnTo>
                  <a:pt x="92075" y="177800"/>
                </a:lnTo>
                <a:lnTo>
                  <a:pt x="92075" y="193675"/>
                </a:lnTo>
                <a:cubicBezTo>
                  <a:pt x="92075" y="198953"/>
                  <a:pt x="96322" y="203200"/>
                  <a:pt x="101600" y="203200"/>
                </a:cubicBezTo>
                <a:cubicBezTo>
                  <a:pt x="106878" y="203200"/>
                  <a:pt x="111125" y="198953"/>
                  <a:pt x="111125" y="193675"/>
                </a:cubicBezTo>
                <a:lnTo>
                  <a:pt x="111125" y="177800"/>
                </a:lnTo>
                <a:lnTo>
                  <a:pt x="133350" y="177800"/>
                </a:lnTo>
                <a:lnTo>
                  <a:pt x="133350" y="193675"/>
                </a:lnTo>
                <a:cubicBezTo>
                  <a:pt x="133350" y="198953"/>
                  <a:pt x="137597" y="203200"/>
                  <a:pt x="142875" y="203200"/>
                </a:cubicBezTo>
                <a:cubicBezTo>
                  <a:pt x="148153" y="203200"/>
                  <a:pt x="152400" y="198953"/>
                  <a:pt x="152400" y="193675"/>
                </a:cubicBezTo>
                <a:lnTo>
                  <a:pt x="152400" y="177800"/>
                </a:lnTo>
                <a:cubicBezTo>
                  <a:pt x="166410" y="177800"/>
                  <a:pt x="177800" y="166410"/>
                  <a:pt x="177800" y="152400"/>
                </a:cubicBezTo>
                <a:lnTo>
                  <a:pt x="193675" y="152400"/>
                </a:lnTo>
                <a:cubicBezTo>
                  <a:pt x="198953" y="152400"/>
                  <a:pt x="203200" y="148153"/>
                  <a:pt x="203200" y="142875"/>
                </a:cubicBezTo>
                <a:cubicBezTo>
                  <a:pt x="203200" y="137597"/>
                  <a:pt x="198953" y="133350"/>
                  <a:pt x="193675" y="133350"/>
                </a:cubicBezTo>
                <a:lnTo>
                  <a:pt x="177800" y="133350"/>
                </a:lnTo>
                <a:lnTo>
                  <a:pt x="177800" y="111125"/>
                </a:lnTo>
                <a:lnTo>
                  <a:pt x="193675" y="111125"/>
                </a:lnTo>
                <a:cubicBezTo>
                  <a:pt x="198953" y="111125"/>
                  <a:pt x="203200" y="106878"/>
                  <a:pt x="203200" y="101600"/>
                </a:cubicBezTo>
                <a:cubicBezTo>
                  <a:pt x="203200" y="96322"/>
                  <a:pt x="198953" y="92075"/>
                  <a:pt x="193675" y="92075"/>
                </a:cubicBezTo>
                <a:lnTo>
                  <a:pt x="177800" y="92075"/>
                </a:lnTo>
                <a:lnTo>
                  <a:pt x="177800" y="69850"/>
                </a:lnTo>
                <a:lnTo>
                  <a:pt x="193675" y="69850"/>
                </a:lnTo>
                <a:cubicBezTo>
                  <a:pt x="198953" y="69850"/>
                  <a:pt x="203200" y="65603"/>
                  <a:pt x="203200" y="60325"/>
                </a:cubicBezTo>
                <a:cubicBezTo>
                  <a:pt x="203200" y="55047"/>
                  <a:pt x="198953" y="50800"/>
                  <a:pt x="193675" y="50800"/>
                </a:cubicBezTo>
                <a:lnTo>
                  <a:pt x="177800" y="50800"/>
                </a:lnTo>
                <a:cubicBezTo>
                  <a:pt x="177800" y="36790"/>
                  <a:pt x="166410" y="25400"/>
                  <a:pt x="152400" y="25400"/>
                </a:cubicBezTo>
                <a:lnTo>
                  <a:pt x="152400" y="9525"/>
                </a:lnTo>
                <a:cubicBezTo>
                  <a:pt x="152400" y="4247"/>
                  <a:pt x="148153" y="0"/>
                  <a:pt x="142875" y="0"/>
                </a:cubicBezTo>
                <a:cubicBezTo>
                  <a:pt x="137597" y="0"/>
                  <a:pt x="133350" y="4247"/>
                  <a:pt x="133350" y="9525"/>
                </a:cubicBezTo>
                <a:lnTo>
                  <a:pt x="133350" y="25400"/>
                </a:lnTo>
                <a:lnTo>
                  <a:pt x="111125" y="25400"/>
                </a:lnTo>
                <a:lnTo>
                  <a:pt x="111125" y="9525"/>
                </a:lnTo>
                <a:cubicBezTo>
                  <a:pt x="111125" y="4247"/>
                  <a:pt x="106878" y="0"/>
                  <a:pt x="101600" y="0"/>
                </a:cubicBezTo>
                <a:cubicBezTo>
                  <a:pt x="96322" y="0"/>
                  <a:pt x="92075" y="4247"/>
                  <a:pt x="92075" y="9525"/>
                </a:cubicBezTo>
                <a:lnTo>
                  <a:pt x="92075" y="25400"/>
                </a:lnTo>
                <a:lnTo>
                  <a:pt x="69850" y="25400"/>
                </a:lnTo>
                <a:lnTo>
                  <a:pt x="69850" y="9525"/>
                </a:lnTo>
                <a:close/>
                <a:moveTo>
                  <a:pt x="63500" y="50800"/>
                </a:moveTo>
                <a:lnTo>
                  <a:pt x="139700" y="50800"/>
                </a:lnTo>
                <a:cubicBezTo>
                  <a:pt x="146725" y="50800"/>
                  <a:pt x="152400" y="56475"/>
                  <a:pt x="152400" y="63500"/>
                </a:cubicBezTo>
                <a:lnTo>
                  <a:pt x="152400" y="139700"/>
                </a:lnTo>
                <a:cubicBezTo>
                  <a:pt x="152400" y="146725"/>
                  <a:pt x="146725" y="152400"/>
                  <a:pt x="139700" y="152400"/>
                </a:cubicBezTo>
                <a:lnTo>
                  <a:pt x="63500" y="152400"/>
                </a:lnTo>
                <a:cubicBezTo>
                  <a:pt x="56475" y="152400"/>
                  <a:pt x="50800" y="146725"/>
                  <a:pt x="50800" y="139700"/>
                </a:cubicBezTo>
                <a:lnTo>
                  <a:pt x="50800" y="63500"/>
                </a:lnTo>
                <a:cubicBezTo>
                  <a:pt x="50800" y="56475"/>
                  <a:pt x="56475" y="50800"/>
                  <a:pt x="63500" y="50800"/>
                </a:cubicBezTo>
                <a:close/>
                <a:moveTo>
                  <a:pt x="69850" y="69850"/>
                </a:moveTo>
                <a:lnTo>
                  <a:pt x="69850" y="133350"/>
                </a:lnTo>
                <a:lnTo>
                  <a:pt x="133350" y="133350"/>
                </a:lnTo>
                <a:lnTo>
                  <a:pt x="133350" y="69850"/>
                </a:lnTo>
                <a:lnTo>
                  <a:pt x="69850" y="69850"/>
                </a:lnTo>
                <a:close/>
              </a:path>
            </a:pathLst>
          </a:custGeom>
          <a:solidFill>
            <a:srgbClr val="DC3545"/>
          </a:solidFill>
        </p:spPr>
      </p:sp>
      <p:sp>
        <p:nvSpPr>
          <p:cNvPr id="18" name="Text 15"/>
          <p:cNvSpPr/>
          <p:nvPr/>
        </p:nvSpPr>
        <p:spPr>
          <a:xfrm>
            <a:off x="6959600" y="2387600"/>
            <a:ext cx="4584700" cy="304800"/>
          </a:xfrm>
          <a:prstGeom prst="rect">
            <a:avLst/>
          </a:prstGeom>
          <a:noFill/>
        </p:spPr>
        <p:txBody>
          <a:bodyPr wrap="square" lIns="0" tIns="0" rIns="0" bIns="0" rtlCol="0" anchor="ctr"/>
          <a:lstStyle/>
          <a:p>
            <a:pPr>
              <a:lnSpc>
                <a:spcPct val="130000"/>
              </a:lnSpc>
            </a:pPr>
            <a:r>
              <a:rPr lang="en-US" sz="1600" b="1"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计算资源需求高：</a:t>
            </a: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处理多图增加约40%显存开销。</a:t>
            </a:r>
            <a:endParaRPr lang="en-US" sz="1600" dirty="0"/>
          </a:p>
        </p:txBody>
      </p:sp>
      <p:sp>
        <p:nvSpPr>
          <p:cNvPr id="19" name="Shape 16"/>
          <p:cNvSpPr/>
          <p:nvPr/>
        </p:nvSpPr>
        <p:spPr>
          <a:xfrm>
            <a:off x="6661150" y="3098800"/>
            <a:ext cx="228600" cy="203200"/>
          </a:xfrm>
          <a:custGeom>
            <a:avLst/>
            <a:gdLst/>
            <a:ahLst/>
            <a:cxnLst/>
            <a:rect l="l" t="t" r="r" b="b"/>
            <a:pathLst>
              <a:path w="228600" h="203200">
                <a:moveTo>
                  <a:pt x="159226" y="15518"/>
                </a:moveTo>
                <a:lnTo>
                  <a:pt x="218043" y="75168"/>
                </a:lnTo>
                <a:cubicBezTo>
                  <a:pt x="229037" y="86320"/>
                  <a:pt x="229037" y="104180"/>
                  <a:pt x="218043" y="115332"/>
                </a:cubicBezTo>
                <a:lnTo>
                  <a:pt x="155972" y="178157"/>
                </a:lnTo>
                <a:cubicBezTo>
                  <a:pt x="152281" y="181888"/>
                  <a:pt x="146248" y="181928"/>
                  <a:pt x="142518" y="178237"/>
                </a:cubicBezTo>
                <a:cubicBezTo>
                  <a:pt x="138787" y="174546"/>
                  <a:pt x="138748" y="168513"/>
                  <a:pt x="142438" y="164783"/>
                </a:cubicBezTo>
                <a:lnTo>
                  <a:pt x="204510" y="101918"/>
                </a:lnTo>
                <a:cubicBezTo>
                  <a:pt x="208161" y="98227"/>
                  <a:pt x="208161" y="92234"/>
                  <a:pt x="204510" y="88543"/>
                </a:cubicBezTo>
                <a:lnTo>
                  <a:pt x="145653" y="28932"/>
                </a:lnTo>
                <a:cubicBezTo>
                  <a:pt x="141962" y="25202"/>
                  <a:pt x="142002" y="19169"/>
                  <a:pt x="145733" y="15478"/>
                </a:cubicBezTo>
                <a:cubicBezTo>
                  <a:pt x="149463" y="11787"/>
                  <a:pt x="155496" y="11827"/>
                  <a:pt x="159187" y="15558"/>
                </a:cubicBezTo>
                <a:close/>
                <a:moveTo>
                  <a:pt x="12740" y="91083"/>
                </a:moveTo>
                <a:lnTo>
                  <a:pt x="12740" y="38100"/>
                </a:lnTo>
                <a:cubicBezTo>
                  <a:pt x="12740" y="24090"/>
                  <a:pt x="24130" y="12700"/>
                  <a:pt x="38140" y="12700"/>
                </a:cubicBezTo>
                <a:lnTo>
                  <a:pt x="91123" y="12700"/>
                </a:lnTo>
                <a:cubicBezTo>
                  <a:pt x="97869" y="12700"/>
                  <a:pt x="104338" y="15359"/>
                  <a:pt x="109101" y="20122"/>
                </a:cubicBezTo>
                <a:lnTo>
                  <a:pt x="166251" y="77272"/>
                </a:lnTo>
                <a:cubicBezTo>
                  <a:pt x="176173" y="87193"/>
                  <a:pt x="176173" y="103267"/>
                  <a:pt x="166251" y="113189"/>
                </a:cubicBezTo>
                <a:lnTo>
                  <a:pt x="113268" y="166172"/>
                </a:lnTo>
                <a:cubicBezTo>
                  <a:pt x="103346" y="176093"/>
                  <a:pt x="87273" y="176093"/>
                  <a:pt x="77351" y="166172"/>
                </a:cubicBezTo>
                <a:lnTo>
                  <a:pt x="20201" y="109022"/>
                </a:lnTo>
                <a:cubicBezTo>
                  <a:pt x="15438" y="104259"/>
                  <a:pt x="12779" y="97790"/>
                  <a:pt x="12779" y="91043"/>
                </a:cubicBezTo>
                <a:close/>
                <a:moveTo>
                  <a:pt x="69890" y="57150"/>
                </a:moveTo>
                <a:cubicBezTo>
                  <a:pt x="69890" y="50141"/>
                  <a:pt x="64199" y="44450"/>
                  <a:pt x="57190" y="44450"/>
                </a:cubicBezTo>
                <a:cubicBezTo>
                  <a:pt x="50180" y="44450"/>
                  <a:pt x="44490" y="50141"/>
                  <a:pt x="44490" y="57150"/>
                </a:cubicBezTo>
                <a:cubicBezTo>
                  <a:pt x="44490" y="64159"/>
                  <a:pt x="50180" y="69850"/>
                  <a:pt x="57190" y="69850"/>
                </a:cubicBezTo>
                <a:cubicBezTo>
                  <a:pt x="64199" y="69850"/>
                  <a:pt x="69890" y="64159"/>
                  <a:pt x="69890" y="57150"/>
                </a:cubicBezTo>
                <a:close/>
              </a:path>
            </a:pathLst>
          </a:custGeom>
          <a:solidFill>
            <a:srgbClr val="DC3545"/>
          </a:solidFill>
        </p:spPr>
      </p:sp>
      <p:sp>
        <p:nvSpPr>
          <p:cNvPr id="20" name="Text 17"/>
          <p:cNvSpPr/>
          <p:nvPr/>
        </p:nvSpPr>
        <p:spPr>
          <a:xfrm>
            <a:off x="6949546" y="2844800"/>
            <a:ext cx="4787900" cy="609600"/>
          </a:xfrm>
          <a:prstGeom prst="rect">
            <a:avLst/>
          </a:prstGeom>
          <a:noFill/>
        </p:spPr>
        <p:txBody>
          <a:bodyPr wrap="square" lIns="0" tIns="0" rIns="0" bIns="0" rtlCol="0" anchor="ctr"/>
          <a:lstStyle/>
          <a:p>
            <a:pPr>
              <a:lnSpc>
                <a:spcPct val="130000"/>
              </a:lnSpc>
            </a:pPr>
            <a:r>
              <a:rPr lang="en-US" sz="1600" b="1"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依赖标注质量：</a:t>
            </a:r>
            <a:r>
              <a:rPr lang="en-US" sz="1600" dirty="0">
                <a:solidFill>
                  <a:srgbClr val="333333"/>
                </a:solidFill>
                <a:latin typeface="Noto Sans SC" panose="020B0200000000000000" pitchFamily="34" charset="-122"/>
                <a:ea typeface="Noto Sans SC" panose="020B0200000000000000" pitchFamily="34" charset="-122"/>
                <a:cs typeface="Noto Sans SC" panose="020B0200000000000000" pitchFamily="34" charset="-120"/>
              </a:rPr>
              <a:t>预训练高度依赖结构化报告的准确性。</a:t>
            </a:r>
            <a:endParaRPr lang="en-US" sz="1600" dirty="0"/>
          </a:p>
        </p:txBody>
      </p:sp>
    </p:spTree>
  </p:cSld>
  <p:clrMapOvr>
    <a:masterClrMapping/>
  </p:clrMapOvr>
  <p:transition>
    <p:fade/>
  </p:transition>
</p:sld>
</file>

<file path=ppt/tags/tag1.xml><?xml version="1.0" encoding="utf-8"?>
<p:tagLst xmlns:p="http://schemas.openxmlformats.org/presentationml/2006/main">
  <p:tag name="KSO_WM_DIAGRAM_VIRTUALLY_FRAME" val="{&quot;height&quot;:289.013937007874,&quot;left&quot;:127,&quot;top&quot;:90.4,&quot;width&quot;:742.4}"/>
</p:tagLst>
</file>

<file path=ppt/tags/tag10.xml><?xml version="1.0" encoding="utf-8"?>
<p:tagLst xmlns:p="http://schemas.openxmlformats.org/presentationml/2006/main">
  <p:tag name="KSO_WM_DIAGRAM_VIRTUALLY_FRAME" val="{&quot;height&quot;:289.013937007874,&quot;left&quot;:127,&quot;top&quot;:90.4,&quot;width&quot;:742.4}"/>
</p:tagLst>
</file>

<file path=ppt/tags/tag100.xml><?xml version="1.0" encoding="utf-8"?>
<p:tagLst xmlns:p="http://schemas.openxmlformats.org/presentationml/2006/main">
  <p:tag name="PA" val="v5.2.4"/>
</p:tagLst>
</file>

<file path=ppt/tags/tag101.xml><?xml version="1.0" encoding="utf-8"?>
<p:tagLst xmlns:p="http://schemas.openxmlformats.org/presentationml/2006/main">
  <p:tag name="KSO_WM_DIAGRAM_VIRTUALLY_FRAME" val="{&quot;height&quot;:759.195855604735,&quot;left&quot;:11.3,&quot;top&quot;:151.8,&quot;width&quot;:937.9}"/>
</p:tagLst>
</file>

<file path=ppt/tags/tag102.xml><?xml version="1.0" encoding="utf-8"?>
<p:tagLst xmlns:p="http://schemas.openxmlformats.org/presentationml/2006/main">
  <p:tag name="KSO_WM_DIAGRAM_VIRTUALLY_FRAME" val="{&quot;height&quot;:759.195855604735,&quot;left&quot;:11.3,&quot;top&quot;:151.8,&quot;width&quot;:937.9}"/>
</p:tagLst>
</file>

<file path=ppt/tags/tag103.xml><?xml version="1.0" encoding="utf-8"?>
<p:tagLst xmlns:p="http://schemas.openxmlformats.org/presentationml/2006/main">
  <p:tag name="KSO_WM_DIAGRAM_VIRTUALLY_FRAME" val="{&quot;height&quot;:759.195855604735,&quot;left&quot;:11.3,&quot;top&quot;:151.8,&quot;width&quot;:937.9}"/>
</p:tagLst>
</file>

<file path=ppt/tags/tag104.xml><?xml version="1.0" encoding="utf-8"?>
<p:tagLst xmlns:p="http://schemas.openxmlformats.org/presentationml/2006/main">
  <p:tag name="KSO_WM_DIAGRAM_VIRTUALLY_FRAME" val="{&quot;height&quot;:759.195855604735,&quot;left&quot;:11.3,&quot;top&quot;:151.8,&quot;width&quot;:937.9}"/>
</p:tagLst>
</file>

<file path=ppt/tags/tag105.xml><?xml version="1.0" encoding="utf-8"?>
<p:tagLst xmlns:p="http://schemas.openxmlformats.org/presentationml/2006/main">
  <p:tag name="KSO_WM_DIAGRAM_VIRTUALLY_FRAME" val="{&quot;height&quot;:759.195855604735,&quot;left&quot;:11.3,&quot;top&quot;:151.8,&quot;width&quot;:937.9}"/>
</p:tagLst>
</file>

<file path=ppt/tags/tag106.xml><?xml version="1.0" encoding="utf-8"?>
<p:tagLst xmlns:p="http://schemas.openxmlformats.org/presentationml/2006/main">
  <p:tag name="KSO_WM_DIAGRAM_VIRTUALLY_FRAME" val="{&quot;height&quot;:759.195855604735,&quot;left&quot;:11.3,&quot;top&quot;:151.8,&quot;width&quot;:937.9}"/>
</p:tagLst>
</file>

<file path=ppt/tags/tag107.xml><?xml version="1.0" encoding="utf-8"?>
<p:tagLst xmlns:p="http://schemas.openxmlformats.org/presentationml/2006/main">
  <p:tag name="KSO_WM_DIAGRAM_VIRTUALLY_FRAME" val="{&quot;height&quot;:759.195855604735,&quot;left&quot;:11.3,&quot;top&quot;:151.8,&quot;width&quot;:937.9}"/>
</p:tagLst>
</file>

<file path=ppt/tags/tag108.xml><?xml version="1.0" encoding="utf-8"?>
<p:tagLst xmlns:p="http://schemas.openxmlformats.org/presentationml/2006/main">
  <p:tag name="KSO_WM_DIAGRAM_VIRTUALLY_FRAME" val="{&quot;height&quot;:759.195855604735,&quot;left&quot;:11.3,&quot;top&quot;:151.8,&quot;width&quot;:937.9}"/>
</p:tagLst>
</file>

<file path=ppt/tags/tag109.xml><?xml version="1.0" encoding="utf-8"?>
<p:tagLst xmlns:p="http://schemas.openxmlformats.org/presentationml/2006/main">
  <p:tag name="KSO_WM_DIAGRAM_VIRTUALLY_FRAME" val="{&quot;height&quot;:759.195855604735,&quot;left&quot;:11.3,&quot;top&quot;:151.8,&quot;width&quot;:937.9}"/>
</p:tagLst>
</file>

<file path=ppt/tags/tag11.xml><?xml version="1.0" encoding="utf-8"?>
<p:tagLst xmlns:p="http://schemas.openxmlformats.org/presentationml/2006/main">
  <p:tag name="KSO_WM_DIAGRAM_VIRTUALLY_FRAME" val="{&quot;height&quot;:224,&quot;left&quot;:20,&quot;top&quot;:220,&quot;width&quot;:528}"/>
</p:tagLst>
</file>

<file path=ppt/tags/tag110.xml><?xml version="1.0" encoding="utf-8"?>
<p:tagLst xmlns:p="http://schemas.openxmlformats.org/presentationml/2006/main">
  <p:tag name="KSO_WM_DIAGRAM_VIRTUALLY_FRAME" val="{&quot;height&quot;:759.195855604735,&quot;left&quot;:11.3,&quot;top&quot;:151.8,&quot;width&quot;:937.9}"/>
</p:tagLst>
</file>

<file path=ppt/tags/tag111.xml><?xml version="1.0" encoding="utf-8"?>
<p:tagLst xmlns:p="http://schemas.openxmlformats.org/presentationml/2006/main">
  <p:tag name="KSO_WM_DIAGRAM_VIRTUALLY_FRAME" val="{&quot;height&quot;:759.195855604735,&quot;left&quot;:11.3,&quot;top&quot;:151.8,&quot;width&quot;:937.9}"/>
</p:tagLst>
</file>

<file path=ppt/tags/tag112.xml><?xml version="1.0" encoding="utf-8"?>
<p:tagLst xmlns:p="http://schemas.openxmlformats.org/presentationml/2006/main">
  <p:tag name="KSO_WM_DIAGRAM_VIRTUALLY_FRAME" val="{&quot;height&quot;:759.195855604735,&quot;left&quot;:11.3,&quot;top&quot;:151.8,&quot;width&quot;:937.9}"/>
</p:tagLst>
</file>

<file path=ppt/tags/tag113.xml><?xml version="1.0" encoding="utf-8"?>
<p:tagLst xmlns:p="http://schemas.openxmlformats.org/presentationml/2006/main">
  <p:tag name="KSO_WM_DIAGRAM_VIRTUALLY_FRAME" val="{&quot;height&quot;:759.195855604735,&quot;left&quot;:11.3,&quot;top&quot;:151.8,&quot;width&quot;:937.9}"/>
</p:tagLst>
</file>

<file path=ppt/tags/tag114.xml><?xml version="1.0" encoding="utf-8"?>
<p:tagLst xmlns:p="http://schemas.openxmlformats.org/presentationml/2006/main">
  <p:tag name="KSO_WM_DIAGRAM_VIRTUALLY_FRAME" val="{&quot;height&quot;:759.195855604735,&quot;left&quot;:11.3,&quot;top&quot;:151.8,&quot;width&quot;:937.9}"/>
</p:tagLst>
</file>

<file path=ppt/tags/tag115.xml><?xml version="1.0" encoding="utf-8"?>
<p:tagLst xmlns:p="http://schemas.openxmlformats.org/presentationml/2006/main">
  <p:tag name="KSO_WM_DIAGRAM_VIRTUALLY_FRAME" val="{&quot;height&quot;:759.195855604735,&quot;left&quot;:11.3,&quot;top&quot;:151.8,&quot;width&quot;:937.9}"/>
</p:tagLst>
</file>

<file path=ppt/tags/tag116.xml><?xml version="1.0" encoding="utf-8"?>
<p:tagLst xmlns:p="http://schemas.openxmlformats.org/presentationml/2006/main">
  <p:tag name="KSO_WM_DIAGRAM_VIRTUALLY_FRAME" val="{&quot;height&quot;:759.195855604735,&quot;left&quot;:11.3,&quot;top&quot;:151.8,&quot;width&quot;:937.9}"/>
</p:tagLst>
</file>

<file path=ppt/tags/tag117.xml><?xml version="1.0" encoding="utf-8"?>
<p:tagLst xmlns:p="http://schemas.openxmlformats.org/presentationml/2006/main">
  <p:tag name="KSO_WM_DIAGRAM_VIRTUALLY_FRAME" val="{&quot;height&quot;:759.195855604735,&quot;left&quot;:11.3,&quot;top&quot;:151.8,&quot;width&quot;:937.9}"/>
</p:tagLst>
</file>

<file path=ppt/tags/tag118.xml><?xml version="1.0" encoding="utf-8"?>
<p:tagLst xmlns:p="http://schemas.openxmlformats.org/presentationml/2006/main">
  <p:tag name="KSO_WM_DIAGRAM_VIRTUALLY_FRAME" val="{&quot;height&quot;:306.9406299212598,&quot;left&quot;:98.6,&quot;top&quot;:120.46881889763779,&quot;width&quot;:797.05}"/>
</p:tagLst>
</file>

<file path=ppt/tags/tag119.xml><?xml version="1.0" encoding="utf-8"?>
<p:tagLst xmlns:p="http://schemas.openxmlformats.org/presentationml/2006/main">
  <p:tag name="PA" val="v5.2.11"/>
  <p:tag name="KSO_WM_DIAGRAM_VIRTUALLY_FRAME" val="{&quot;height&quot;:306.9406299212598,&quot;left&quot;:98.6,&quot;top&quot;:120.46881889763779,&quot;width&quot;:797.05}"/>
</p:tagLst>
</file>

<file path=ppt/tags/tag12.xml><?xml version="1.0" encoding="utf-8"?>
<p:tagLst xmlns:p="http://schemas.openxmlformats.org/presentationml/2006/main">
  <p:tag name="KSO_WM_DIAGRAM_VIRTUALLY_FRAME" val="{&quot;height&quot;:224,&quot;left&quot;:20,&quot;top&quot;:220,&quot;width&quot;:528}"/>
</p:tagLst>
</file>

<file path=ppt/tags/tag120.xml><?xml version="1.0" encoding="utf-8"?>
<p:tagLst xmlns:p="http://schemas.openxmlformats.org/presentationml/2006/main">
  <p:tag name="KSO_WM_DIAGRAM_VIRTUALLY_FRAME" val="{&quot;height&quot;:306.9406299212598,&quot;left&quot;:98.6,&quot;top&quot;:120.46881889763779,&quot;width&quot;:797.05}"/>
</p:tagLst>
</file>

<file path=ppt/tags/tag121.xml><?xml version="1.0" encoding="utf-8"?>
<p:tagLst xmlns:p="http://schemas.openxmlformats.org/presentationml/2006/main">
  <p:tag name="PA" val="v5.2.11"/>
  <p:tag name="KSO_WM_DIAGRAM_VIRTUALLY_FRAME" val="{&quot;height&quot;:306.9406299212598,&quot;left&quot;:98.6,&quot;top&quot;:120.46881889763779,&quot;width&quot;:797.05}"/>
</p:tagLst>
</file>

<file path=ppt/tags/tag122.xml><?xml version="1.0" encoding="utf-8"?>
<p:tagLst xmlns:p="http://schemas.openxmlformats.org/presentationml/2006/main">
  <p:tag name="KSO_WM_DIAGRAM_VIRTUALLY_FRAME" val="{&quot;height&quot;:306.9406299212598,&quot;left&quot;:98.6,&quot;top&quot;:120.46881889763779,&quot;width&quot;:797.05}"/>
</p:tagLst>
</file>

<file path=ppt/tags/tag123.xml><?xml version="1.0" encoding="utf-8"?>
<p:tagLst xmlns:p="http://schemas.openxmlformats.org/presentationml/2006/main">
  <p:tag name="PA" val="v5.2.11"/>
  <p:tag name="KSO_WM_DIAGRAM_VIRTUALLY_FRAME" val="{&quot;height&quot;:306.9406299212598,&quot;left&quot;:98.6,&quot;top&quot;:120.46881889763779,&quot;width&quot;:797.05}"/>
</p:tagLst>
</file>

<file path=ppt/tags/tag124.xml><?xml version="1.0" encoding="utf-8"?>
<p:tagLst xmlns:p="http://schemas.openxmlformats.org/presentationml/2006/main">
  <p:tag name="KSO_WM_DIAGRAM_VIRTUALLY_FRAME" val="{&quot;height&quot;:306.9406299212598,&quot;left&quot;:98.6,&quot;top&quot;:120.46881889763779,&quot;width&quot;:797.05}"/>
</p:tagLst>
</file>

<file path=ppt/tags/tag125.xml><?xml version="1.0" encoding="utf-8"?>
<p:tagLst xmlns:p="http://schemas.openxmlformats.org/presentationml/2006/main">
  <p:tag name="PA" val="v5.2.11"/>
  <p:tag name="KSO_WM_DIAGRAM_VIRTUALLY_FRAME" val="{&quot;height&quot;:306.9406299212598,&quot;left&quot;:98.6,&quot;top&quot;:120.46881889763779,&quot;width&quot;:797.05}"/>
</p:tagLst>
</file>

<file path=ppt/tags/tag126.xml><?xml version="1.0" encoding="utf-8"?>
<p:tagLst xmlns:p="http://schemas.openxmlformats.org/presentationml/2006/main">
  <p:tag name="KSO_WM_DIAGRAM_VIRTUALLY_FRAME" val="{&quot;height&quot;:306.9406299212598,&quot;left&quot;:98.6,&quot;top&quot;:120.46881889763779,&quot;width&quot;:797.05}"/>
</p:tagLst>
</file>

<file path=ppt/tags/tag127.xml><?xml version="1.0" encoding="utf-8"?>
<p:tagLst xmlns:p="http://schemas.openxmlformats.org/presentationml/2006/main">
  <p:tag name="KSO_WM_DIAGRAM_VIRTUALLY_FRAME" val="{&quot;height&quot;:306.9406299212598,&quot;left&quot;:98.6,&quot;top&quot;:120.46881889763779,&quot;width&quot;:797.05}"/>
</p:tagLst>
</file>

<file path=ppt/tags/tag128.xml><?xml version="1.0" encoding="utf-8"?>
<p:tagLst xmlns:p="http://schemas.openxmlformats.org/presentationml/2006/main">
  <p:tag name="KSO_WM_DIAGRAM_VIRTUALLY_FRAME" val="{&quot;height&quot;:306.9406299212598,&quot;left&quot;:98.6,&quot;top&quot;:120.46881889763779,&quot;width&quot;:797.05}"/>
</p:tagLst>
</file>

<file path=ppt/tags/tag129.xml><?xml version="1.0" encoding="utf-8"?>
<p:tagLst xmlns:p="http://schemas.openxmlformats.org/presentationml/2006/main">
  <p:tag name="KSO_WM_DIAGRAM_VIRTUALLY_FRAME" val="{&quot;height&quot;:306.9406299212598,&quot;left&quot;:98.6,&quot;top&quot;:120.46881889763779,&quot;width&quot;:797.05}"/>
</p:tagLst>
</file>

<file path=ppt/tags/tag13.xml><?xml version="1.0" encoding="utf-8"?>
<p:tagLst xmlns:p="http://schemas.openxmlformats.org/presentationml/2006/main">
  <p:tag name="KSO_WM_DIAGRAM_VIRTUALLY_FRAME" val="{&quot;height&quot;:224,&quot;left&quot;:20,&quot;top&quot;:220,&quot;width&quot;:528}"/>
</p:tagLst>
</file>

<file path=ppt/tags/tag130.xml><?xml version="1.0" encoding="utf-8"?>
<p:tagLst xmlns:p="http://schemas.openxmlformats.org/presentationml/2006/main">
  <p:tag name="KSO_WM_DIAGRAM_VIRTUALLY_FRAME" val="{&quot;height&quot;:306.9406299212598,&quot;left&quot;:98.6,&quot;top&quot;:120.46881889763779,&quot;width&quot;:797.05}"/>
</p:tagLst>
</file>

<file path=ppt/tags/tag131.xml><?xml version="1.0" encoding="utf-8"?>
<p:tagLst xmlns:p="http://schemas.openxmlformats.org/presentationml/2006/main">
  <p:tag name="KSO_WM_DIAGRAM_VIRTUALLY_FRAME" val="{&quot;height&quot;:306.9406299212598,&quot;left&quot;:98.6,&quot;top&quot;:120.46881889763779,&quot;width&quot;:797.05}"/>
</p:tagLst>
</file>

<file path=ppt/tags/tag132.xml><?xml version="1.0" encoding="utf-8"?>
<p:tagLst xmlns:p="http://schemas.openxmlformats.org/presentationml/2006/main">
  <p:tag name="KSO_WM_DIAGRAM_VIRTUALLY_FRAME" val="{&quot;height&quot;:306.9406299212598,&quot;left&quot;:98.6,&quot;top&quot;:120.46881889763779,&quot;width&quot;:797.05}"/>
</p:tagLst>
</file>

<file path=ppt/tags/tag1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25"/>
  <p:tag name="KSO_WM_UNIT_TEXT_FILL_FORE_SCHEMECOLOR_INDEX" val="13"/>
  <p:tag name="KSO_WM_UNIT_TEXT_FILL_TYPE" val="1"/>
</p:tagLst>
</file>

<file path=ppt/tags/tag13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13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25"/>
  <p:tag name="KSO_WM_UNIT_TEXT_FILL_FORE_SCHEMECOLOR_INDEX" val="13"/>
  <p:tag name="KSO_WM_UNIT_TEXT_FILL_TYPE" val="1"/>
</p:tagLst>
</file>

<file path=ppt/tags/tag13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38.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3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4.xml><?xml version="1.0" encoding="utf-8"?>
<p:tagLst xmlns:p="http://schemas.openxmlformats.org/presentationml/2006/main">
  <p:tag name="KSO_WM_DIAGRAM_VIRTUALLY_FRAME" val="{&quot;height&quot;:224,&quot;left&quot;:20,&quot;top&quot;:220,&quot;width&quot;:528}"/>
</p:tagLst>
</file>

<file path=ppt/tags/tag140.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4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4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44.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15.xml><?xml version="1.0" encoding="utf-8"?>
<p:tagLst xmlns:p="http://schemas.openxmlformats.org/presentationml/2006/main">
  <p:tag name="KSO_WM_DIAGRAM_VIRTUALLY_FRAME" val="{&quot;height&quot;:224,&quot;left&quot;:20,&quot;top&quot;:220,&quot;width&quot;:528}"/>
</p:tagLst>
</file>

<file path=ppt/tags/tag16.xml><?xml version="1.0" encoding="utf-8"?>
<p:tagLst xmlns:p="http://schemas.openxmlformats.org/presentationml/2006/main">
  <p:tag name="KSO_WM_DIAGRAM_VIRTUALLY_FRAME" val="{&quot;height&quot;:224,&quot;left&quot;:20,&quot;top&quot;:220,&quot;width&quot;:528}"/>
</p:tagLst>
</file>

<file path=ppt/tags/tag17.xml><?xml version="1.0" encoding="utf-8"?>
<p:tagLst xmlns:p="http://schemas.openxmlformats.org/presentationml/2006/main">
  <p:tag name="KSO_WM_DIAGRAM_VIRTUALLY_FRAME" val="{&quot;height&quot;:224,&quot;left&quot;:20,&quot;top&quot;:220,&quot;width&quot;:528}"/>
</p:tagLst>
</file>

<file path=ppt/tags/tag18.xml><?xml version="1.0" encoding="utf-8"?>
<p:tagLst xmlns:p="http://schemas.openxmlformats.org/presentationml/2006/main">
  <p:tag name="KSO_WM_DIAGRAM_VIRTUALLY_FRAME" val="{&quot;height&quot;:224,&quot;left&quot;:20,&quot;top&quot;:220,&quot;width&quot;:528}"/>
</p:tagLst>
</file>

<file path=ppt/tags/tag19.xml><?xml version="1.0" encoding="utf-8"?>
<p:tagLst xmlns:p="http://schemas.openxmlformats.org/presentationml/2006/main">
  <p:tag name="KSO_WM_DIAGRAM_VIRTUALLY_FRAME" val="{&quot;height&quot;:224,&quot;left&quot;:20,&quot;top&quot;:220,&quot;width&quot;:528}"/>
</p:tagLst>
</file>

<file path=ppt/tags/tag2.xml><?xml version="1.0" encoding="utf-8"?>
<p:tagLst xmlns:p="http://schemas.openxmlformats.org/presentationml/2006/main">
  <p:tag name="KSO_WM_DIAGRAM_VIRTUALLY_FRAME" val="{&quot;height&quot;:289.013937007874,&quot;left&quot;:127,&quot;top&quot;:90.4,&quot;width&quot;:742.4}"/>
</p:tagLst>
</file>

<file path=ppt/tags/tag20.xml><?xml version="1.0" encoding="utf-8"?>
<p:tagLst xmlns:p="http://schemas.openxmlformats.org/presentationml/2006/main">
  <p:tag name="KSO_WM_DIAGRAM_VIRTUALLY_FRAME" val="{&quot;height&quot;:224,&quot;left&quot;:20,&quot;top&quot;:220,&quot;width&quot;:528}"/>
</p:tagLst>
</file>

<file path=ppt/tags/tag21.xml><?xml version="1.0" encoding="utf-8"?>
<p:tagLst xmlns:p="http://schemas.openxmlformats.org/presentationml/2006/main">
  <p:tag name="KSO_WM_DIAGRAM_VIRTUALLY_FRAME" val="{&quot;height&quot;:224,&quot;left&quot;:20,&quot;top&quot;:220,&quot;width&quot;:528}"/>
</p:tagLst>
</file>

<file path=ppt/tags/tag22.xml><?xml version="1.0" encoding="utf-8"?>
<p:tagLst xmlns:p="http://schemas.openxmlformats.org/presentationml/2006/main">
  <p:tag name="KSO_WM_DIAGRAM_VIRTUALLY_FRAME" val="{&quot;height&quot;:224,&quot;left&quot;:20,&quot;top&quot;:220,&quot;width&quot;:528}"/>
</p:tagLst>
</file>

<file path=ppt/tags/tag23.xml><?xml version="1.0" encoding="utf-8"?>
<p:tagLst xmlns:p="http://schemas.openxmlformats.org/presentationml/2006/main">
  <p:tag name="KSO_WM_DIAGRAM_VIRTUALLY_FRAME" val="{&quot;height&quot;:112,&quot;left&quot;:242.62291338582676,&quot;top&quot;:95.15,&quot;width&quot;:702.8333070866144}"/>
</p:tagLst>
</file>

<file path=ppt/tags/tag24.xml><?xml version="1.0" encoding="utf-8"?>
<p:tagLst xmlns:p="http://schemas.openxmlformats.org/presentationml/2006/main">
  <p:tag name="KSO_WM_DIAGRAM_VIRTUALLY_FRAME" val="{&quot;height&quot;:112,&quot;left&quot;:242.62291338582676,&quot;top&quot;:95.15,&quot;width&quot;:702.8333070866144}"/>
</p:tagLst>
</file>

<file path=ppt/tags/tag25.xml><?xml version="1.0" encoding="utf-8"?>
<p:tagLst xmlns:p="http://schemas.openxmlformats.org/presentationml/2006/main">
  <p:tag name="KSO_WM_DIAGRAM_VIRTUALLY_FRAME" val="{&quot;height&quot;:112,&quot;left&quot;:242.62291338582676,&quot;top&quot;:95.15,&quot;width&quot;:702.8333070866144}"/>
</p:tagLst>
</file>

<file path=ppt/tags/tag26.xml><?xml version="1.0" encoding="utf-8"?>
<p:tagLst xmlns:p="http://schemas.openxmlformats.org/presentationml/2006/main">
  <p:tag name="KSO_WM_DIAGRAM_VIRTUALLY_FRAME" val="{&quot;height&quot;:112,&quot;left&quot;:242.62291338582676,&quot;top&quot;:95.15,&quot;width&quot;:702.8333070866144}"/>
</p:tagLst>
</file>

<file path=ppt/tags/tag27.xml><?xml version="1.0" encoding="utf-8"?>
<p:tagLst xmlns:p="http://schemas.openxmlformats.org/presentationml/2006/main">
  <p:tag name="KSO_WM_DIAGRAM_VIRTUALLY_FRAME" val="{&quot;height&quot;:112,&quot;left&quot;:242.62291338582676,&quot;top&quot;:95.15,&quot;width&quot;:702.8333070866144}"/>
</p:tagLst>
</file>

<file path=ppt/tags/tag28.xml><?xml version="1.0" encoding="utf-8"?>
<p:tagLst xmlns:p="http://schemas.openxmlformats.org/presentationml/2006/main">
  <p:tag name="KSO_WM_DIAGRAM_VIRTUALLY_FRAME" val="{&quot;height&quot;:112,&quot;left&quot;:242.62291338582676,&quot;top&quot;:95.15,&quot;width&quot;:702.8333070866144}"/>
</p:tagLst>
</file>

<file path=ppt/tags/tag29.xml><?xml version="1.0" encoding="utf-8"?>
<p:tagLst xmlns:p="http://schemas.openxmlformats.org/presentationml/2006/main">
  <p:tag name="KSO_WM_DIAGRAM_VIRTUALLY_FRAME" val="{&quot;height&quot;:112,&quot;left&quot;:242.62291338582676,&quot;top&quot;:95.15,&quot;width&quot;:702.8333070866144}"/>
</p:tagLst>
</file>

<file path=ppt/tags/tag3.xml><?xml version="1.0" encoding="utf-8"?>
<p:tagLst xmlns:p="http://schemas.openxmlformats.org/presentationml/2006/main">
  <p:tag name="KSO_WM_DIAGRAM_VIRTUALLY_FRAME" val="{&quot;height&quot;:289.013937007874,&quot;left&quot;:127,&quot;top&quot;:90.4,&quot;width&quot;:742.4}"/>
</p:tagLst>
</file>

<file path=ppt/tags/tag30.xml><?xml version="1.0" encoding="utf-8"?>
<p:tagLst xmlns:p="http://schemas.openxmlformats.org/presentationml/2006/main">
  <p:tag name="KSO_WM_DIAGRAM_VIRTUALLY_FRAME" val="{&quot;height&quot;:112,&quot;left&quot;:242.62291338582676,&quot;top&quot;:95.15,&quot;width&quot;:702.8333070866144}"/>
</p:tagLst>
</file>

<file path=ppt/tags/tag31.xml><?xml version="1.0" encoding="utf-8"?>
<p:tagLst xmlns:p="http://schemas.openxmlformats.org/presentationml/2006/main">
  <p:tag name="KSO_WM_DIAGRAM_VIRTUALLY_FRAME" val="{&quot;height&quot;:112,&quot;left&quot;:242.62291338582676,&quot;top&quot;:95.15,&quot;width&quot;:702.8333070866144}"/>
</p:tagLst>
</file>

<file path=ppt/tags/tag32.xml><?xml version="1.0" encoding="utf-8"?>
<p:tagLst xmlns:p="http://schemas.openxmlformats.org/presentationml/2006/main">
  <p:tag name="KSO_WM_DIAGRAM_VIRTUALLY_FRAME" val="{&quot;height&quot;:112,&quot;left&quot;:242.62291338582676,&quot;top&quot;:95.15,&quot;width&quot;:702.8333070866144}"/>
</p:tagLst>
</file>

<file path=ppt/tags/tag33.xml><?xml version="1.0" encoding="utf-8"?>
<p:tagLst xmlns:p="http://schemas.openxmlformats.org/presentationml/2006/main">
  <p:tag name="KSO_WM_DIAGRAM_VIRTUALLY_FRAME" val="{&quot;height&quot;:405.85,&quot;left&quot;:42.1,&quot;top&quot;:94,&quot;width&quot;:851.9}"/>
</p:tagLst>
</file>

<file path=ppt/tags/tag34.xml><?xml version="1.0" encoding="utf-8"?>
<p:tagLst xmlns:p="http://schemas.openxmlformats.org/presentationml/2006/main">
  <p:tag name="KSO_WM_DIAGRAM_VIRTUALLY_FRAME" val="{&quot;height&quot;:405.85,&quot;left&quot;:42.1,&quot;top&quot;:94,&quot;width&quot;:851.9}"/>
</p:tagLst>
</file>

<file path=ppt/tags/tag35.xml><?xml version="1.0" encoding="utf-8"?>
<p:tagLst xmlns:p="http://schemas.openxmlformats.org/presentationml/2006/main">
  <p:tag name="KSO_WM_DIAGRAM_VIRTUALLY_FRAME" val="{&quot;height&quot;:405.85,&quot;left&quot;:42.1,&quot;top&quot;:94,&quot;width&quot;:851.9}"/>
</p:tagLst>
</file>

<file path=ppt/tags/tag36.xml><?xml version="1.0" encoding="utf-8"?>
<p:tagLst xmlns:p="http://schemas.openxmlformats.org/presentationml/2006/main">
  <p:tag name="KSO_WM_DIAGRAM_VIRTUALLY_FRAME" val="{&quot;height&quot;:289.25,&quot;left&quot;:42.1,&quot;top&quot;:120.75,&quot;width&quot;:851.9}"/>
</p:tagLst>
</file>

<file path=ppt/tags/tag37.xml><?xml version="1.0" encoding="utf-8"?>
<p:tagLst xmlns:p="http://schemas.openxmlformats.org/presentationml/2006/main">
  <p:tag name="KSO_WM_DIAGRAM_VIRTUALLY_FRAME" val="{&quot;height&quot;:405.85,&quot;left&quot;:42.1,&quot;top&quot;:94,&quot;width&quot;:851.9}"/>
</p:tagLst>
</file>

<file path=ppt/tags/tag38.xml><?xml version="1.0" encoding="utf-8"?>
<p:tagLst xmlns:p="http://schemas.openxmlformats.org/presentationml/2006/main">
  <p:tag name="KSO_WM_DIAGRAM_VIRTUALLY_FRAME" val="{&quot;height&quot;:289.25,&quot;left&quot;:42.1,&quot;top&quot;:120.75,&quot;width&quot;:851.9}"/>
</p:tagLst>
</file>

<file path=ppt/tags/tag39.xml><?xml version="1.0" encoding="utf-8"?>
<p:tagLst xmlns:p="http://schemas.openxmlformats.org/presentationml/2006/main">
  <p:tag name="KSO_WM_DIAGRAM_VIRTUALLY_FRAME" val="{&quot;height&quot;:405.85,&quot;left&quot;:42.1,&quot;top&quot;:94,&quot;width&quot;:851.9}"/>
</p:tagLst>
</file>

<file path=ppt/tags/tag4.xml><?xml version="1.0" encoding="utf-8"?>
<p:tagLst xmlns:p="http://schemas.openxmlformats.org/presentationml/2006/main">
  <p:tag name="KSO_WM_DIAGRAM_VIRTUALLY_FRAME" val="{&quot;height&quot;:289.013937007874,&quot;left&quot;:127,&quot;top&quot;:90.4,&quot;width&quot;:742.4}"/>
</p:tagLst>
</file>

<file path=ppt/tags/tag40.xml><?xml version="1.0" encoding="utf-8"?>
<p:tagLst xmlns:p="http://schemas.openxmlformats.org/presentationml/2006/main">
  <p:tag name="KSO_WM_DIAGRAM_VIRTUALLY_FRAME" val="{&quot;height&quot;:405.85,&quot;left&quot;:42.1,&quot;top&quot;:94,&quot;width&quot;:851.9}"/>
</p:tagLst>
</file>

<file path=ppt/tags/tag41.xml><?xml version="1.0" encoding="utf-8"?>
<p:tagLst xmlns:p="http://schemas.openxmlformats.org/presentationml/2006/main">
  <p:tag name="KSO_WM_DIAGRAM_VIRTUALLY_FRAME" val="{&quot;height&quot;:405.85,&quot;left&quot;:42.1,&quot;top&quot;:94,&quot;width&quot;:851.9}"/>
</p:tagLst>
</file>

<file path=ppt/tags/tag42.xml><?xml version="1.0" encoding="utf-8"?>
<p:tagLst xmlns:p="http://schemas.openxmlformats.org/presentationml/2006/main">
  <p:tag name="KSO_WM_DIAGRAM_VIRTUALLY_FRAME" val="{&quot;height&quot;:405.85,&quot;left&quot;:42.1,&quot;top&quot;:94,&quot;width&quot;:851.9}"/>
</p:tagLst>
</file>

<file path=ppt/tags/tag43.xml><?xml version="1.0" encoding="utf-8"?>
<p:tagLst xmlns:p="http://schemas.openxmlformats.org/presentationml/2006/main">
  <p:tag name="KSO_WM_DIAGRAM_VIRTUALLY_FRAME" val="{&quot;height&quot;:310.9,&quot;left&quot;:42.1,&quot;top&quot;:99.1,&quot;width&quot;:851.9}"/>
</p:tagLst>
</file>

<file path=ppt/tags/tag44.xml><?xml version="1.0" encoding="utf-8"?>
<p:tagLst xmlns:p="http://schemas.openxmlformats.org/presentationml/2006/main">
  <p:tag name="KSO_WM_DIAGRAM_VIRTUALLY_FRAME" val="{&quot;height&quot;:405.85,&quot;left&quot;:42.1,&quot;top&quot;:94,&quot;width&quot;:851.9}"/>
</p:tagLst>
</file>

<file path=ppt/tags/tag45.xml><?xml version="1.0" encoding="utf-8"?>
<p:tagLst xmlns:p="http://schemas.openxmlformats.org/presentationml/2006/main">
  <p:tag name="KSO_WM_DIAGRAM_VIRTUALLY_FRAME" val="{&quot;height&quot;:405.85,&quot;left&quot;:42.1,&quot;top&quot;:94,&quot;width&quot;:851.9}"/>
</p:tagLst>
</file>

<file path=ppt/tags/tag46.xml><?xml version="1.0" encoding="utf-8"?>
<p:tagLst xmlns:p="http://schemas.openxmlformats.org/presentationml/2006/main">
  <p:tag name="KSO_WM_DIAGRAM_VIRTUALLY_FRAME" val="{&quot;height&quot;:405.85,&quot;left&quot;:42.1,&quot;top&quot;:94,&quot;width&quot;:851.9}"/>
</p:tagLst>
</file>

<file path=ppt/tags/tag47.xml><?xml version="1.0" encoding="utf-8"?>
<p:tagLst xmlns:p="http://schemas.openxmlformats.org/presentationml/2006/main">
  <p:tag name="KSO_WM_DIAGRAM_VIRTUALLY_FRAME" val="{&quot;height&quot;:405.85,&quot;left&quot;:42.1,&quot;top&quot;:94,&quot;width&quot;:851.9}"/>
</p:tagLst>
</file>

<file path=ppt/tags/tag48.xml><?xml version="1.0" encoding="utf-8"?>
<p:tagLst xmlns:p="http://schemas.openxmlformats.org/presentationml/2006/main">
  <p:tag name="KSO_WM_DIAGRAM_VIRTUALLY_FRAME" val="{&quot;height&quot;:522,&quot;left&quot;:23.5,&quot;top&quot;:-18,&quot;width&quot;:734.05}"/>
</p:tagLst>
</file>

<file path=ppt/tags/tag49.xml><?xml version="1.0" encoding="utf-8"?>
<p:tagLst xmlns:p="http://schemas.openxmlformats.org/presentationml/2006/main">
  <p:tag name="KSO_WM_DIAGRAM_VIRTUALLY_FRAME" val="{&quot;height&quot;:522,&quot;left&quot;:23.5,&quot;top&quot;:-18,&quot;width&quot;:734.05}"/>
</p:tagLst>
</file>

<file path=ppt/tags/tag5.xml><?xml version="1.0" encoding="utf-8"?>
<p:tagLst xmlns:p="http://schemas.openxmlformats.org/presentationml/2006/main">
  <p:tag name="KSO_WM_DIAGRAM_VIRTUALLY_FRAME" val="{&quot;height&quot;:289.013937007874,&quot;left&quot;:127,&quot;top&quot;:90.4,&quot;width&quot;:742.4}"/>
</p:tagLst>
</file>

<file path=ppt/tags/tag50.xml><?xml version="1.0" encoding="utf-8"?>
<p:tagLst xmlns:p="http://schemas.openxmlformats.org/presentationml/2006/main">
  <p:tag name="KSO_WM_DIAGRAM_VIRTUALLY_FRAME" val="{&quot;height&quot;:522,&quot;left&quot;:23.5,&quot;top&quot;:-18,&quot;width&quot;:734.05}"/>
</p:tagLst>
</file>

<file path=ppt/tags/tag51.xml><?xml version="1.0" encoding="utf-8"?>
<p:tagLst xmlns:p="http://schemas.openxmlformats.org/presentationml/2006/main">
  <p:tag name="KSO_WM_DIAGRAM_VIRTUALLY_FRAME" val="{&quot;height&quot;:522,&quot;left&quot;:23.5,&quot;top&quot;:-18,&quot;width&quot;:734.05}"/>
</p:tagLst>
</file>

<file path=ppt/tags/tag52.xml><?xml version="1.0" encoding="utf-8"?>
<p:tagLst xmlns:p="http://schemas.openxmlformats.org/presentationml/2006/main">
  <p:tag name="KSO_WM_DIAGRAM_VIRTUALLY_FRAME" val="{&quot;height&quot;:522,&quot;left&quot;:23.5,&quot;top&quot;:-18,&quot;width&quot;:734.05}"/>
</p:tagLst>
</file>

<file path=ppt/tags/tag53.xml><?xml version="1.0" encoding="utf-8"?>
<p:tagLst xmlns:p="http://schemas.openxmlformats.org/presentationml/2006/main">
  <p:tag name="KSO_WM_DIAGRAM_VIRTUALLY_FRAME" val="{&quot;height&quot;:522,&quot;left&quot;:23.5,&quot;top&quot;:-18,&quot;width&quot;:734.05}"/>
</p:tagLst>
</file>

<file path=ppt/tags/tag54.xml><?xml version="1.0" encoding="utf-8"?>
<p:tagLst xmlns:p="http://schemas.openxmlformats.org/presentationml/2006/main">
  <p:tag name="KSO_WM_DIAGRAM_VIRTUALLY_FRAME" val="{&quot;height&quot;:522,&quot;left&quot;:23.5,&quot;top&quot;:-18,&quot;width&quot;:734.05}"/>
</p:tagLst>
</file>

<file path=ppt/tags/tag55.xml><?xml version="1.0" encoding="utf-8"?>
<p:tagLst xmlns:p="http://schemas.openxmlformats.org/presentationml/2006/main">
  <p:tag name="KSO_WM_DIAGRAM_VIRTUALLY_FRAME" val="{&quot;height&quot;:522,&quot;left&quot;:23.5,&quot;top&quot;:-18,&quot;width&quot;:734.05}"/>
</p:tagLst>
</file>

<file path=ppt/tags/tag56.xml><?xml version="1.0" encoding="utf-8"?>
<p:tagLst xmlns:p="http://schemas.openxmlformats.org/presentationml/2006/main">
  <p:tag name="KSO_WM_DIAGRAM_VIRTUALLY_FRAME" val="{&quot;height&quot;:522,&quot;left&quot;:23.5,&quot;top&quot;:-18,&quot;width&quot;:734.05}"/>
</p:tagLst>
</file>

<file path=ppt/tags/tag57.xml><?xml version="1.0" encoding="utf-8"?>
<p:tagLst xmlns:p="http://schemas.openxmlformats.org/presentationml/2006/main">
  <p:tag name="KSO_WM_DIAGRAM_VIRTUALLY_FRAME" val="{&quot;height&quot;:522,&quot;left&quot;:23.5,&quot;top&quot;:-18,&quot;width&quot;:734.05}"/>
</p:tagLst>
</file>

<file path=ppt/tags/tag58.xml><?xml version="1.0" encoding="utf-8"?>
<p:tagLst xmlns:p="http://schemas.openxmlformats.org/presentationml/2006/main">
  <p:tag name="KSO_WM_DIAGRAM_VIRTUALLY_FRAME" val="{&quot;height&quot;:300.1633858267716,&quot;left&quot;:308.19402738664877,&quot;top&quot;:131.35,&quot;width&quot;:417.35597261335124}"/>
</p:tagLst>
</file>

<file path=ppt/tags/tag59.xml><?xml version="1.0" encoding="utf-8"?>
<p:tagLst xmlns:p="http://schemas.openxmlformats.org/presentationml/2006/main">
  <p:tag name="KSO_WM_DIAGRAM_VIRTUALLY_FRAME" val="{&quot;height&quot;:300.1633858267716,&quot;left&quot;:308.19402738664877,&quot;top&quot;:131.35,&quot;width&quot;:417.35597261335124}"/>
</p:tagLst>
</file>

<file path=ppt/tags/tag6.xml><?xml version="1.0" encoding="utf-8"?>
<p:tagLst xmlns:p="http://schemas.openxmlformats.org/presentationml/2006/main">
  <p:tag name="KSO_WM_DIAGRAM_VIRTUALLY_FRAME" val="{&quot;height&quot;:289.013937007874,&quot;left&quot;:127,&quot;top&quot;:90.4,&quot;width&quot;:742.4}"/>
</p:tagLst>
</file>

<file path=ppt/tags/tag60.xml><?xml version="1.0" encoding="utf-8"?>
<p:tagLst xmlns:p="http://schemas.openxmlformats.org/presentationml/2006/main">
  <p:tag name="KSO_WM_DIAGRAM_VIRTUALLY_FRAME" val="{&quot;height&quot;:300.1633858267716,&quot;left&quot;:308.19402738664877,&quot;top&quot;:131.35,&quot;width&quot;:417.35597261335124}"/>
</p:tagLst>
</file>

<file path=ppt/tags/tag61.xml><?xml version="1.0" encoding="utf-8"?>
<p:tagLst xmlns:p="http://schemas.openxmlformats.org/presentationml/2006/main">
  <p:tag name="KSO_WM_DIAGRAM_VIRTUALLY_FRAME" val="{&quot;height&quot;:332.1,&quot;left&quot;:72.9,&quot;top&quot;:89.4,&quot;width&quot;:822.95}"/>
</p:tagLst>
</file>

<file path=ppt/tags/tag62.xml><?xml version="1.0" encoding="utf-8"?>
<p:tagLst xmlns:p="http://schemas.openxmlformats.org/presentationml/2006/main">
  <p:tag name="KSO_WM_DIAGRAM_VIRTUALLY_FRAME" val="{&quot;height&quot;:332.1,&quot;left&quot;:72.9,&quot;top&quot;:89.4,&quot;width&quot;:822.95}"/>
</p:tagLst>
</file>

<file path=ppt/tags/tag63.xml><?xml version="1.0" encoding="utf-8"?>
<p:tagLst xmlns:p="http://schemas.openxmlformats.org/presentationml/2006/main">
  <p:tag name="KSO_WM_DIAGRAM_VIRTUALLY_FRAME" val="{&quot;height&quot;:332.1,&quot;left&quot;:72.9,&quot;top&quot;:89.4,&quot;width&quot;:822.95}"/>
</p:tagLst>
</file>

<file path=ppt/tags/tag64.xml><?xml version="1.0" encoding="utf-8"?>
<p:tagLst xmlns:p="http://schemas.openxmlformats.org/presentationml/2006/main">
  <p:tag name="KSO_WM_DIAGRAM_VIRTUALLY_FRAME" val="{&quot;height&quot;:332.1,&quot;left&quot;:72.9,&quot;top&quot;:89.4,&quot;width&quot;:822.95}"/>
</p:tagLst>
</file>

<file path=ppt/tags/tag65.xml><?xml version="1.0" encoding="utf-8"?>
<p:tagLst xmlns:p="http://schemas.openxmlformats.org/presentationml/2006/main">
  <p:tag name="KSO_WM_DIAGRAM_VIRTUALLY_FRAME" val="{&quot;height&quot;:332.1,&quot;left&quot;:72.9,&quot;top&quot;:89.4,&quot;width&quot;:822.95}"/>
</p:tagLst>
</file>

<file path=ppt/tags/tag66.xml><?xml version="1.0" encoding="utf-8"?>
<p:tagLst xmlns:p="http://schemas.openxmlformats.org/presentationml/2006/main">
  <p:tag name="KSO_WM_DIAGRAM_VIRTUALLY_FRAME" val="{&quot;height&quot;:332.1,&quot;left&quot;:72.9,&quot;top&quot;:89.4,&quot;width&quot;:822.95}"/>
</p:tagLst>
</file>

<file path=ppt/tags/tag67.xml><?xml version="1.0" encoding="utf-8"?>
<p:tagLst xmlns:p="http://schemas.openxmlformats.org/presentationml/2006/main">
  <p:tag name="KSO_WM_DIAGRAM_VIRTUALLY_FRAME" val="{&quot;height&quot;:332.1,&quot;left&quot;:72.9,&quot;top&quot;:89.4,&quot;width&quot;:822.95}"/>
</p:tagLst>
</file>

<file path=ppt/tags/tag68.xml><?xml version="1.0" encoding="utf-8"?>
<p:tagLst xmlns:p="http://schemas.openxmlformats.org/presentationml/2006/main">
  <p:tag name="KSO_WM_DIAGRAM_VIRTUALLY_FRAME" val="{&quot;height&quot;:332.1,&quot;left&quot;:72.9,&quot;top&quot;:89.4,&quot;width&quot;:822.95}"/>
</p:tagLst>
</file>

<file path=ppt/tags/tag69.xml><?xml version="1.0" encoding="utf-8"?>
<p:tagLst xmlns:p="http://schemas.openxmlformats.org/presentationml/2006/main">
  <p:tag name="KSO_WM_DIAGRAM_VIRTUALLY_FRAME" val="{&quot;height&quot;:332.1,&quot;left&quot;:72.9,&quot;top&quot;:89.4,&quot;width&quot;:822.95}"/>
</p:tagLst>
</file>

<file path=ppt/tags/tag7.xml><?xml version="1.0" encoding="utf-8"?>
<p:tagLst xmlns:p="http://schemas.openxmlformats.org/presentationml/2006/main">
  <p:tag name="KSO_WM_DIAGRAM_VIRTUALLY_FRAME" val="{&quot;height&quot;:289.013937007874,&quot;left&quot;:127,&quot;top&quot;:90.4,&quot;width&quot;:742.4}"/>
</p:tagLst>
</file>

<file path=ppt/tags/tag70.xml><?xml version="1.0" encoding="utf-8"?>
<p:tagLst xmlns:p="http://schemas.openxmlformats.org/presentationml/2006/main">
  <p:tag name="KSO_WM_DIAGRAM_VIRTUALLY_FRAME" val="{&quot;height&quot;:332.1,&quot;left&quot;:72.9,&quot;top&quot;:89.4,&quot;width&quot;:822.95}"/>
</p:tagLst>
</file>

<file path=ppt/tags/tag71.xml><?xml version="1.0" encoding="utf-8"?>
<p:tagLst xmlns:p="http://schemas.openxmlformats.org/presentationml/2006/main">
  <p:tag name="KSO_WM_DIAGRAM_VIRTUALLY_FRAME" val="{&quot;height&quot;:332.1,&quot;left&quot;:72.9,&quot;top&quot;:89.4,&quot;width&quot;:822.95}"/>
</p:tagLst>
</file>

<file path=ppt/tags/tag72.xml><?xml version="1.0" encoding="utf-8"?>
<p:tagLst xmlns:p="http://schemas.openxmlformats.org/presentationml/2006/main">
  <p:tag name="KSO_WM_DIAGRAM_VIRTUALLY_FRAME" val="{&quot;height&quot;:332.1,&quot;left&quot;:72.9,&quot;top&quot;:89.4,&quot;width&quot;:822.95}"/>
</p:tagLst>
</file>

<file path=ppt/tags/tag73.xml><?xml version="1.0" encoding="utf-8"?>
<p:tagLst xmlns:p="http://schemas.openxmlformats.org/presentationml/2006/main">
  <p:tag name="KSO_WM_DIAGRAM_VIRTUALLY_FRAME" val="{&quot;height&quot;:314.5,&quot;left&quot;:72.9,&quot;top&quot;:107,&quot;width&quot;:822.95}"/>
</p:tagLst>
</file>

<file path=ppt/tags/tag74.xml><?xml version="1.0" encoding="utf-8"?>
<p:tagLst xmlns:p="http://schemas.openxmlformats.org/presentationml/2006/main">
  <p:tag name="KSO_WM_DIAGRAM_VIRTUALLY_FRAME" val="{&quot;height&quot;:300.54330708661416,&quot;left&quot;:86.44433070866141,&quot;top&quot;:130.44220472440946,&quot;width&quot;:420.4444881889764}"/>
</p:tagLst>
</file>

<file path=ppt/tags/tag75.xml><?xml version="1.0" encoding="utf-8"?>
<p:tagLst xmlns:p="http://schemas.openxmlformats.org/presentationml/2006/main">
  <p:tag name="KSO_WM_DIAGRAM_VIRTUALLY_FRAME" val="{&quot;height&quot;:300.54330708661416,&quot;left&quot;:86.44433070866141,&quot;top&quot;:130.44220472440946,&quot;width&quot;:420.4444881889764}"/>
</p:tagLst>
</file>

<file path=ppt/tags/tag76.xml><?xml version="1.0" encoding="utf-8"?>
<p:tagLst xmlns:p="http://schemas.openxmlformats.org/presentationml/2006/main">
  <p:tag name="KSO_WM_DIAGRAM_VIRTUALLY_FRAME" val="{&quot;height&quot;:300.54330708661416,&quot;left&quot;:86.44433070866141,&quot;top&quot;:130.44220472440946,&quot;width&quot;:420.4444881889764}"/>
</p:tagLst>
</file>

<file path=ppt/tags/tag77.xml><?xml version="1.0" encoding="utf-8"?>
<p:tagLst xmlns:p="http://schemas.openxmlformats.org/presentationml/2006/main">
  <p:tag name="KSO_WM_DIAGRAM_VIRTUALLY_FRAME" val="{&quot;height&quot;:300.54330708661416,&quot;left&quot;:86.44433070866141,&quot;top&quot;:130.44220472440946,&quot;width&quot;:420.4444881889764}"/>
</p:tagLst>
</file>

<file path=ppt/tags/tag78.xml><?xml version="1.0" encoding="utf-8"?>
<p:tagLst xmlns:p="http://schemas.openxmlformats.org/presentationml/2006/main">
  <p:tag name="KSO_WM_DIAGRAM_VIRTUALLY_FRAME" val="{&quot;height&quot;:300.54330708661416,&quot;left&quot;:86.44433070866141,&quot;top&quot;:130.44220472440946,&quot;width&quot;:420.4444881889764}"/>
</p:tagLst>
</file>

<file path=ppt/tags/tag79.xml><?xml version="1.0" encoding="utf-8"?>
<p:tagLst xmlns:p="http://schemas.openxmlformats.org/presentationml/2006/main">
  <p:tag name="KSO_WM_DIAGRAM_VIRTUALLY_FRAME" val="{&quot;height&quot;:300.54330708661416,&quot;left&quot;:86.44433070866141,&quot;top&quot;:130.44220472440946,&quot;width&quot;:420.4444881889764}"/>
</p:tagLst>
</file>

<file path=ppt/tags/tag8.xml><?xml version="1.0" encoding="utf-8"?>
<p:tagLst xmlns:p="http://schemas.openxmlformats.org/presentationml/2006/main">
  <p:tag name="KSO_WM_DIAGRAM_VIRTUALLY_FRAME" val="{&quot;height&quot;:289.013937007874,&quot;left&quot;:127,&quot;top&quot;:90.4,&quot;width&quot;:742.4}"/>
</p:tagLst>
</file>

<file path=ppt/tags/tag80.xml><?xml version="1.0" encoding="utf-8"?>
<p:tagLst xmlns:p="http://schemas.openxmlformats.org/presentationml/2006/main">
  <p:tag name="KSO_WM_DIAGRAM_VIRTUALLY_FRAME" val="{&quot;height&quot;:300.54330708661416,&quot;left&quot;:86.44433070866141,&quot;top&quot;:130.44220472440946,&quot;width&quot;:420.4444881889764}"/>
</p:tagLst>
</file>

<file path=ppt/tags/tag81.xml><?xml version="1.0" encoding="utf-8"?>
<p:tagLst xmlns:p="http://schemas.openxmlformats.org/presentationml/2006/main">
  <p:tag name="KSO_WM_DIAGRAM_VIRTUALLY_FRAME" val="{&quot;height&quot;:300.54330708661416,&quot;left&quot;:86.44433070866141,&quot;top&quot;:130.44220472440946,&quot;width&quot;:420.4444881889764}"/>
</p:tagLst>
</file>

<file path=ppt/tags/tag82.xml><?xml version="1.0" encoding="utf-8"?>
<p:tagLst xmlns:p="http://schemas.openxmlformats.org/presentationml/2006/main">
  <p:tag name="ISLIDE.ICON" val="#175006;#14559;#14559;#167570;#41199;"/>
</p:tagLst>
</file>

<file path=ppt/tags/tag83.xml><?xml version="1.0" encoding="utf-8"?>
<p:tagLst xmlns:p="http://schemas.openxmlformats.org/presentationml/2006/main">
  <p:tag name="KSO_WM_DIAGRAM_VIRTUALLY_FRAME" val="{&quot;height&quot;:224,&quot;left&quot;:20,&quot;top&quot;:220,&quot;width&quot;:528}"/>
</p:tagLst>
</file>

<file path=ppt/tags/tag84.xml><?xml version="1.0" encoding="utf-8"?>
<p:tagLst xmlns:p="http://schemas.openxmlformats.org/presentationml/2006/main">
  <p:tag name="KSO_WM_DIAGRAM_VIRTUALLY_FRAME" val="{&quot;height&quot;:405.85,&quot;left&quot;:42.1,&quot;top&quot;:94,&quot;width&quot;:851.9}"/>
</p:tagLst>
</file>

<file path=ppt/tags/tag85.xml><?xml version="1.0" encoding="utf-8"?>
<p:tagLst xmlns:p="http://schemas.openxmlformats.org/presentationml/2006/main">
  <p:tag name="KSO_WM_DIAGRAM_VIRTUALLY_FRAME" val="{&quot;height&quot;:405.85,&quot;left&quot;:42.1,&quot;top&quot;:94,&quot;width&quot;:851.9}"/>
</p:tagLst>
</file>

<file path=ppt/tags/tag86.xml><?xml version="1.0" encoding="utf-8"?>
<p:tagLst xmlns:p="http://schemas.openxmlformats.org/presentationml/2006/main">
  <p:tag name="KSO_WM_DIAGRAM_VIRTUALLY_FRAME" val="{&quot;height&quot;:405.85,&quot;left&quot;:42.1,&quot;top&quot;:94,&quot;width&quot;:851.9}"/>
</p:tagLst>
</file>

<file path=ppt/tags/tag87.xml><?xml version="1.0" encoding="utf-8"?>
<p:tagLst xmlns:p="http://schemas.openxmlformats.org/presentationml/2006/main">
  <p:tag name="KSO_WM_DIAGRAM_VIRTUALLY_FRAME" val="{&quot;height&quot;:405.85,&quot;left&quot;:42.1,&quot;top&quot;:94,&quot;width&quot;:851.9}"/>
</p:tagLst>
</file>

<file path=ppt/tags/tag88.xml><?xml version="1.0" encoding="utf-8"?>
<p:tagLst xmlns:p="http://schemas.openxmlformats.org/presentationml/2006/main">
  <p:tag name="ISLIDE.ICON" val="#175006;#172550;"/>
</p:tagLst>
</file>

<file path=ppt/tags/tag89.xml><?xml version="1.0" encoding="utf-8"?>
<p:tagLst xmlns:p="http://schemas.openxmlformats.org/presentationml/2006/main">
  <p:tag name="ISLIDE.ICON" val="#175006;#172550;"/>
</p:tagLst>
</file>

<file path=ppt/tags/tag9.xml><?xml version="1.0" encoding="utf-8"?>
<p:tagLst xmlns:p="http://schemas.openxmlformats.org/presentationml/2006/main">
  <p:tag name="KSO_WM_DIAGRAM_VIRTUALLY_FRAME" val="{&quot;height&quot;:289.013937007874,&quot;left&quot;:127,&quot;top&quot;:90.4,&quot;width&quot;:742.4}"/>
</p:tagLst>
</file>

<file path=ppt/tags/tag90.xml><?xml version="1.0" encoding="utf-8"?>
<p:tagLst xmlns:p="http://schemas.openxmlformats.org/presentationml/2006/main">
  <p:tag name="ISLIDE.ICON" val="#175006;"/>
</p:tagLst>
</file>

<file path=ppt/tags/tag91.xml><?xml version="1.0" encoding="utf-8"?>
<p:tagLst xmlns:p="http://schemas.openxmlformats.org/presentationml/2006/main">
  <p:tag name="ISLIDE.ICON" val="#175006;"/>
</p:tagLst>
</file>

<file path=ppt/tags/tag92.xml><?xml version="1.0" encoding="utf-8"?>
<p:tagLst xmlns:p="http://schemas.openxmlformats.org/presentationml/2006/main">
  <p:tag name="KSO_WM_DIAGRAM_VIRTUALLY_FRAME" val="{&quot;height&quot;:559.0577952755905,&quot;left&quot;:86.44433070866141,&quot;top&quot;:85.84220472440946,&quot;width&quot;:420.45566929133855}"/>
</p:tagLst>
</file>

<file path=ppt/tags/tag93.xml><?xml version="1.0" encoding="utf-8"?>
<p:tagLst xmlns:p="http://schemas.openxmlformats.org/presentationml/2006/main">
  <p:tag name="KSO_WM_DIAGRAM_VIRTUALLY_FRAME" val="{&quot;height&quot;:559.0577952755905,&quot;left&quot;:86.44433070866141,&quot;top&quot;:85.84220472440946,&quot;width&quot;:420.45566929133855}"/>
</p:tagLst>
</file>

<file path=ppt/tags/tag94.xml><?xml version="1.0" encoding="utf-8"?>
<p:tagLst xmlns:p="http://schemas.openxmlformats.org/presentationml/2006/main">
  <p:tag name="KSO_WM_DIAGRAM_VIRTUALLY_FRAME" val="{&quot;height&quot;:559.0577952755905,&quot;left&quot;:86.44433070866141,&quot;top&quot;:85.84220472440946,&quot;width&quot;:420.45566929133855}"/>
</p:tagLst>
</file>

<file path=ppt/tags/tag95.xml><?xml version="1.0" encoding="utf-8"?>
<p:tagLst xmlns:p="http://schemas.openxmlformats.org/presentationml/2006/main">
  <p:tag name="KSO_WM_DIAGRAM_VIRTUALLY_FRAME" val="{&quot;height&quot;:559.0577952755905,&quot;left&quot;:86.44433070866141,&quot;top&quot;:85.84220472440946,&quot;width&quot;:420.45566929133855}"/>
</p:tagLst>
</file>

<file path=ppt/tags/tag96.xml><?xml version="1.0" encoding="utf-8"?>
<p:tagLst xmlns:p="http://schemas.openxmlformats.org/presentationml/2006/main">
  <p:tag name="KSO_WM_DIAGRAM_VIRTUALLY_FRAME" val="{&quot;height&quot;:559.0577952755905,&quot;left&quot;:86.44433070866141,&quot;top&quot;:85.84220472440946,&quot;width&quot;:420.45566929133855}"/>
</p:tagLst>
</file>

<file path=ppt/tags/tag97.xml><?xml version="1.0" encoding="utf-8"?>
<p:tagLst xmlns:p="http://schemas.openxmlformats.org/presentationml/2006/main">
  <p:tag name="KSO_WM_DIAGRAM_VIRTUALLY_FRAME" val="{&quot;height&quot;:559.0577952755905,&quot;left&quot;:86.44433070866141,&quot;top&quot;:85.84220472440946,&quot;width&quot;:420.45566929133855}"/>
</p:tagLst>
</file>

<file path=ppt/tags/tag98.xml><?xml version="1.0" encoding="utf-8"?>
<p:tagLst xmlns:p="http://schemas.openxmlformats.org/presentationml/2006/main">
  <p:tag name="ISLIDE.ICON" val="#175006;#14559;#14559;#167570;#41199;"/>
</p:tagLst>
</file>

<file path=ppt/tags/tag99.xml><?xml version="1.0" encoding="utf-8"?>
<p:tagLst xmlns:p="http://schemas.openxmlformats.org/presentationml/2006/main">
  <p:tag name="ISLIDE.ICON" val="#1750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5979</Words>
  <Application>WPS 演示</Application>
  <PresentationFormat>宽屏</PresentationFormat>
  <Paragraphs>398</Paragraphs>
  <Slides>37</Slides>
  <Notes>18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37</vt:i4>
      </vt:variant>
    </vt:vector>
  </HeadingPairs>
  <TitlesOfParts>
    <vt:vector size="53" baseType="lpstr">
      <vt:lpstr>Arial</vt:lpstr>
      <vt:lpstr>宋体</vt:lpstr>
      <vt:lpstr>Wingdings</vt:lpstr>
      <vt:lpstr>汉仪中黑简</vt:lpstr>
      <vt:lpstr>汉仪大宋简</vt:lpstr>
      <vt:lpstr>Noto Sans SC</vt:lpstr>
      <vt:lpstr>Noto Sans SC</vt:lpstr>
      <vt:lpstr>Cambria Math</vt:lpstr>
      <vt:lpstr>Arial Unicode MS</vt:lpstr>
      <vt:lpstr>EngraversGothic BT</vt:lpstr>
      <vt:lpstr>Yu Gothic UI</vt:lpstr>
      <vt:lpstr>Times New Roman</vt:lpstr>
      <vt:lpstr>等线</vt:lpstr>
      <vt:lpstr>等线 Light</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麦田</dc:creator>
  <cp:lastModifiedBy>黄红洲</cp:lastModifiedBy>
  <cp:revision>12</cp:revision>
  <dcterms:created xsi:type="dcterms:W3CDTF">2021-08-16T12:55:00Z</dcterms:created>
  <dcterms:modified xsi:type="dcterms:W3CDTF">2026-01-05T02:31:25Z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KSOTemplateUUID">
    <vt:lpwstr>v1.0_mb_gT7gRaa/Oj/OviaNFHI5hQ==</vt:lpwstr>
  </property>
  <property fmtid="{D5CDD505-2E9C-101B-9397-08002B2CF9AE}" pid="4" name="ICV">
    <vt:lpwstr>92FEA41AD7814D8BB86077A574ECE8FA_13</vt:lpwstr>
  </property>
</Properties>
</file>